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3" d="100"/>
          <a:sy n="73" d="100"/>
        </p:scale>
        <p:origin x="-328"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1902538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Headshot</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109" name="Shape 10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122" name="Shape 12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134" name="Shape 1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42" name="Shape 14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154" name="Shape 15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166" name="Shape 1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74" name="Shape 1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82" name="Shape 1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192" name="Shape 19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00" name="Shape 20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220" name="Shape 22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28" name="Shape 22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36" name="Shape 2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43" name="Shape 2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59" name="Shape 2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66" name="Shape 2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274" name="Shape 2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43" name="Shape 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300" name="Shape 30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312" name="Shape 31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21" name="Shape 32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37" name="Shape 3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47" name="Shape 3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1" name="Shape 3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362" name="Shape 3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3" name="Shape 3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374" name="Shape 3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386" name="Shape 38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t>QUIZ:</a:t>
            </a:r>
          </a:p>
          <a:p>
            <a:pPr lvl="0" rtl="0">
              <a:spcBef>
                <a:spcPts val="0"/>
              </a:spcBef>
              <a:buNone/>
            </a:pPr>
            <a:r>
              <a:rPr lang="en-US"/>
              <a:t>Discuss</a:t>
            </a:r>
          </a:p>
          <a:p>
            <a:pPr lvl="0" rtl="0">
              <a:spcBef>
                <a:spcPts val="0"/>
              </a:spcBef>
              <a:buClr>
                <a:srgbClr val="000000"/>
              </a:buClr>
              <a:buFont typeface="Arial"/>
              <a:buNone/>
            </a:pPr>
            <a:endParaRPr/>
          </a:p>
          <a:p>
            <a:pPr lvl="0" rtl="0">
              <a:spcBef>
                <a:spcPts val="0"/>
              </a:spcBef>
              <a:buNone/>
            </a:pPr>
            <a:r>
              <a:rPr lang="en-US"/>
              <a:t>---</a:t>
            </a:r>
          </a:p>
          <a:p>
            <a:pPr lvl="0" rtl="0">
              <a:spcBef>
                <a:spcPts val="0"/>
              </a:spcBef>
              <a:buNone/>
            </a:pPr>
            <a:endParaRPr/>
          </a:p>
          <a:p>
            <a:pPr lvl="0" rtl="0">
              <a:spcBef>
                <a:spcPts val="0"/>
              </a:spcBef>
              <a:buNone/>
            </a:pPr>
            <a:r>
              <a:rPr lang="en-US" b="1"/>
              <a:t>SOLUTION:</a:t>
            </a:r>
          </a:p>
          <a:p>
            <a:pPr lvl="0" rtl="0">
              <a:spcBef>
                <a:spcPts val="0"/>
              </a:spcBef>
              <a:buNone/>
            </a:pPr>
            <a:r>
              <a:rPr lang="en-US"/>
              <a:t>Discuss</a:t>
            </a:r>
          </a:p>
        </p:txBody>
      </p:sp>
      <p:sp>
        <p:nvSpPr>
          <p:cNvPr id="55" name="Shape 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5" name="Shape 39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r>
              <a:rPr lang="en-US" sz="1200">
                <a:solidFill>
                  <a:schemeClr val="dk1"/>
                </a:solidFill>
              </a:rPr>
              <a:t>Headshot</a:t>
            </a:r>
          </a:p>
        </p:txBody>
      </p:sp>
      <p:sp>
        <p:nvSpPr>
          <p:cNvPr id="396" name="Shape 39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62" name="Shape 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70" name="Shape 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79" name="Shape 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a:p>
        </p:txBody>
      </p:sp>
      <p:sp>
        <p:nvSpPr>
          <p:cNvPr id="97" name="Shape 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Law, Ethics, and Privacy</a:t>
            </a:r>
          </a:p>
        </p:txBody>
      </p:sp>
      <p:sp>
        <p:nvSpPr>
          <p:cNvPr id="16" name="Shape 16"/>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798725" y="2723300"/>
            <a:ext cx="103632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Understand </a:t>
            </a:r>
            <a:r>
              <a:rPr lang="en-US" sz="2400" b="1">
                <a:solidFill>
                  <a:srgbClr val="6B9462"/>
                </a:solidFill>
                <a:latin typeface="Questrial"/>
                <a:ea typeface="Questrial"/>
                <a:cs typeface="Questrial"/>
                <a:sym typeface="Questrial"/>
              </a:rPr>
              <a:t>laws that are relevant </a:t>
            </a:r>
            <a:r>
              <a:rPr lang="en-US" sz="2400">
                <a:solidFill>
                  <a:schemeClr val="dk1"/>
                </a:solidFill>
                <a:latin typeface="Questrial"/>
                <a:ea typeface="Questrial"/>
                <a:cs typeface="Questrial"/>
                <a:sym typeface="Questrial"/>
              </a:rPr>
              <a:t>to cyber security.</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Learn about</a:t>
            </a:r>
            <a:r>
              <a:rPr lang="en-US" sz="2400" b="1">
                <a:solidFill>
                  <a:srgbClr val="6B9462"/>
                </a:solidFill>
                <a:latin typeface="Questrial"/>
                <a:ea typeface="Questrial"/>
                <a:cs typeface="Questrial"/>
                <a:sym typeface="Questrial"/>
              </a:rPr>
              <a:t> professional and ethical conduct</a:t>
            </a:r>
            <a:r>
              <a:rPr lang="en-US" sz="2400">
                <a:solidFill>
                  <a:schemeClr val="dk1"/>
                </a:solidFill>
                <a:latin typeface="Questrial"/>
                <a:ea typeface="Questrial"/>
                <a:cs typeface="Questrial"/>
                <a:sym typeface="Questrial"/>
              </a:rPr>
              <a:t> in the context of cyber security.</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Gain an understanding of </a:t>
            </a:r>
            <a:r>
              <a:rPr lang="en-US" sz="2400" b="1">
                <a:solidFill>
                  <a:srgbClr val="6B9462"/>
                </a:solidFill>
                <a:latin typeface="Questrial"/>
                <a:ea typeface="Questrial"/>
                <a:cs typeface="Questrial"/>
                <a:sym typeface="Questrial"/>
              </a:rPr>
              <a:t>privacy challenges in the online world</a:t>
            </a:r>
            <a:r>
              <a:rPr lang="en-US" sz="2400">
                <a:solidFill>
                  <a:schemeClr val="dk1"/>
                </a:solidFill>
                <a:latin typeface="Questrial"/>
                <a:ea typeface="Questrial"/>
                <a:cs typeface="Questrial"/>
                <a:sym typeface="Questrial"/>
              </a:rPr>
              <a:t>.</a:t>
            </a:r>
          </a:p>
        </p:txBody>
      </p:sp>
      <p:cxnSp>
        <p:nvCxnSpPr>
          <p:cNvPr id="18" name="Shape 18"/>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597175" y="40240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Melissa Virus Quiz</a:t>
            </a:r>
          </a:p>
        </p:txBody>
      </p:sp>
      <p:sp>
        <p:nvSpPr>
          <p:cNvPr id="100" name="Shape 100"/>
          <p:cNvSpPr txBox="1">
            <a:spLocks noGrp="1"/>
          </p:cNvSpPr>
          <p:nvPr>
            <p:ph type="body" idx="1"/>
          </p:nvPr>
        </p:nvSpPr>
        <p:spPr>
          <a:xfrm>
            <a:off x="538050" y="1510900"/>
            <a:ext cx="11115900" cy="3802500"/>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3000">
                <a:solidFill>
                  <a:schemeClr val="dk1"/>
                </a:solidFill>
              </a:rPr>
              <a:t>The Computer Fraud and Abuse Act was used to prosecute the creator of the Melissa virus and he was sentenced in federal prison and fined by using its provisions. What abuse was perpetrated by the Melissa virus? </a:t>
            </a:r>
            <a:r>
              <a:rPr lang="en-US" sz="3000">
                <a:solidFill>
                  <a:srgbClr val="4E75A8"/>
                </a:solidFill>
              </a:rPr>
              <a:t>Choose the best answer.</a:t>
            </a:r>
          </a:p>
          <a:p>
            <a:pPr marL="0" lvl="0" indent="0" rtl="0">
              <a:lnSpc>
                <a:spcPct val="115000"/>
              </a:lnSpc>
              <a:spcBef>
                <a:spcPts val="0"/>
              </a:spcBef>
              <a:buNone/>
            </a:pPr>
            <a:endParaRPr sz="3000">
              <a:solidFill>
                <a:schemeClr val="dk1"/>
              </a:solidFill>
            </a:endParaRPr>
          </a:p>
          <a:p>
            <a:pPr marL="0" lvl="0" indent="0" rtl="0">
              <a:lnSpc>
                <a:spcPct val="100000"/>
              </a:lnSpc>
              <a:spcBef>
                <a:spcPts val="0"/>
              </a:spcBef>
              <a:buNone/>
            </a:pPr>
            <a:endParaRPr sz="3000">
              <a:solidFill>
                <a:schemeClr val="dk1"/>
              </a:solidFill>
            </a:endParaRPr>
          </a:p>
        </p:txBody>
      </p:sp>
      <p:pic>
        <p:nvPicPr>
          <p:cNvPr id="101" name="Shape 101"/>
          <p:cNvPicPr preferRelativeResize="0"/>
          <p:nvPr/>
        </p:nvPicPr>
        <p:blipFill>
          <a:blip r:embed="rId3">
            <a:alphaModFix/>
          </a:blip>
          <a:stretch>
            <a:fillRect/>
          </a:stretch>
        </p:blipFill>
        <p:spPr>
          <a:xfrm>
            <a:off x="2319824" y="278274"/>
            <a:ext cx="1116625" cy="1232624"/>
          </a:xfrm>
          <a:prstGeom prst="rect">
            <a:avLst/>
          </a:prstGeom>
          <a:noFill/>
          <a:ln>
            <a:noFill/>
          </a:ln>
        </p:spPr>
      </p:pic>
      <p:sp>
        <p:nvSpPr>
          <p:cNvPr id="102" name="Shape 102"/>
          <p:cNvSpPr/>
          <p:nvPr/>
        </p:nvSpPr>
        <p:spPr>
          <a:xfrm>
            <a:off x="1229575" y="44638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 name="Shape 103"/>
          <p:cNvSpPr txBox="1"/>
          <p:nvPr/>
        </p:nvSpPr>
        <p:spPr>
          <a:xfrm>
            <a:off x="1974700" y="4550200"/>
            <a:ext cx="10634099" cy="2008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3000">
                <a:solidFill>
                  <a:schemeClr val="dk1"/>
                </a:solidFill>
                <a:latin typeface="Gloria Hallelujah"/>
                <a:ea typeface="Gloria Hallelujah"/>
                <a:cs typeface="Gloria Hallelujah"/>
                <a:sym typeface="Gloria Hallelujah"/>
              </a:rPr>
              <a:t>Data stored on computers was destroyed.</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104" name="Shape 104"/>
          <p:cNvSpPr txBox="1"/>
          <p:nvPr/>
        </p:nvSpPr>
        <p:spPr>
          <a:xfrm>
            <a:off x="1974700" y="4785375"/>
            <a:ext cx="10330500" cy="18741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Denial-of-service attacks that made computers unusable</a:t>
            </a:r>
          </a:p>
        </p:txBody>
      </p:sp>
      <p:sp>
        <p:nvSpPr>
          <p:cNvPr id="105" name="Shape 105"/>
          <p:cNvSpPr/>
          <p:nvPr/>
        </p:nvSpPr>
        <p:spPr>
          <a:xfrm>
            <a:off x="1229575" y="53895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2431425" y="2051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Unauthorized Access Quiz</a:t>
            </a:r>
          </a:p>
        </p:txBody>
      </p:sp>
      <p:sp>
        <p:nvSpPr>
          <p:cNvPr id="112" name="Shape 112"/>
          <p:cNvSpPr txBox="1">
            <a:spLocks noGrp="1"/>
          </p:cNvSpPr>
          <p:nvPr>
            <p:ph type="body" idx="1"/>
          </p:nvPr>
        </p:nvSpPr>
        <p:spPr>
          <a:xfrm>
            <a:off x="497250" y="982187"/>
            <a:ext cx="11197500" cy="40277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2800">
                <a:solidFill>
                  <a:schemeClr val="dk1"/>
                </a:solidFill>
              </a:rPr>
              <a:t>Several people have argued about the overly general and vague language of the CFAA. For example, how exactly is unauthorized access defined? In one case, a company sued its competitor because the competitor’s employees created a trial subscription and downloaded data that was available to its subscribers. Do you think this is violation of unauthorized access? </a:t>
            </a:r>
            <a:r>
              <a:rPr lang="en-US" sz="2800">
                <a:solidFill>
                  <a:srgbClr val="4E75A8"/>
                </a:solidFill>
              </a:rPr>
              <a:t>Choose the best answer.</a:t>
            </a:r>
          </a:p>
          <a:p>
            <a:pPr marL="0" lvl="0" indent="0" rtl="0">
              <a:lnSpc>
                <a:spcPct val="115000"/>
              </a:lnSpc>
              <a:spcBef>
                <a:spcPts val="0"/>
              </a:spcBef>
              <a:buClr>
                <a:schemeClr val="dk1"/>
              </a:buClr>
              <a:buFont typeface="Arial"/>
              <a:buNone/>
            </a:pPr>
            <a:endParaRPr sz="2800">
              <a:solidFill>
                <a:schemeClr val="dk1"/>
              </a:solidFill>
            </a:endParaRPr>
          </a:p>
          <a:p>
            <a:pPr marL="0" lvl="0" indent="0" rtl="0">
              <a:lnSpc>
                <a:spcPct val="115000"/>
              </a:lnSpc>
              <a:spcBef>
                <a:spcPts val="0"/>
              </a:spcBef>
              <a:buNone/>
            </a:pPr>
            <a:endParaRPr sz="2800">
              <a:solidFill>
                <a:schemeClr val="dk1"/>
              </a:solidFill>
            </a:endParaRPr>
          </a:p>
        </p:txBody>
      </p:sp>
      <p:pic>
        <p:nvPicPr>
          <p:cNvPr id="113" name="Shape 113"/>
          <p:cNvPicPr preferRelativeResize="0"/>
          <p:nvPr/>
        </p:nvPicPr>
        <p:blipFill>
          <a:blip r:embed="rId3">
            <a:alphaModFix/>
          </a:blip>
          <a:stretch>
            <a:fillRect/>
          </a:stretch>
        </p:blipFill>
        <p:spPr>
          <a:xfrm>
            <a:off x="1526650" y="155599"/>
            <a:ext cx="838150" cy="925224"/>
          </a:xfrm>
          <a:prstGeom prst="rect">
            <a:avLst/>
          </a:prstGeom>
          <a:noFill/>
          <a:ln>
            <a:noFill/>
          </a:ln>
        </p:spPr>
      </p:pic>
      <p:sp>
        <p:nvSpPr>
          <p:cNvPr id="114" name="Shape 114"/>
          <p:cNvSpPr/>
          <p:nvPr/>
        </p:nvSpPr>
        <p:spPr>
          <a:xfrm>
            <a:off x="1045775" y="46732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 name="Shape 115"/>
          <p:cNvSpPr txBox="1"/>
          <p:nvPr/>
        </p:nvSpPr>
        <p:spPr>
          <a:xfrm>
            <a:off x="2097700" y="884512"/>
            <a:ext cx="5016899" cy="768000"/>
          </a:xfrm>
          <a:prstGeom prst="rect">
            <a:avLst/>
          </a:prstGeom>
          <a:noFill/>
          <a:ln>
            <a:noFill/>
          </a:ln>
        </p:spPr>
        <p:txBody>
          <a:bodyPr lIns="91425" tIns="91425" rIns="91425" bIns="91425" anchor="ctr" anchorCtr="0">
            <a:noAutofit/>
          </a:bodyPr>
          <a:lstStyle/>
          <a:p>
            <a:pPr lvl="0" rtl="0">
              <a:spcBef>
                <a:spcPts val="0"/>
              </a:spcBef>
              <a:buNone/>
            </a:pPr>
            <a:endParaRPr sz="2800">
              <a:latin typeface="Gloria Hallelujah"/>
              <a:ea typeface="Gloria Hallelujah"/>
              <a:cs typeface="Gloria Hallelujah"/>
              <a:sym typeface="Gloria Hallelujah"/>
            </a:endParaRPr>
          </a:p>
        </p:txBody>
      </p:sp>
      <p:sp>
        <p:nvSpPr>
          <p:cNvPr id="116" name="Shape 116"/>
          <p:cNvSpPr txBox="1"/>
          <p:nvPr/>
        </p:nvSpPr>
        <p:spPr>
          <a:xfrm>
            <a:off x="1877675" y="4617435"/>
            <a:ext cx="10224600" cy="2008800"/>
          </a:xfrm>
          <a:prstGeom prst="rect">
            <a:avLst/>
          </a:prstGeom>
          <a:noFill/>
          <a:ln>
            <a:noFill/>
          </a:ln>
        </p:spPr>
        <p:txBody>
          <a:bodyPr lIns="91425" tIns="91425" rIns="91425" bIns="91425" anchor="ctr" anchorCtr="0">
            <a:noAutofit/>
          </a:bodyPr>
          <a:lstStyle/>
          <a:p>
            <a:pPr marL="0" lvl="0" indent="0" rtl="0">
              <a:lnSpc>
                <a:spcPct val="115000"/>
              </a:lnSpc>
              <a:spcBef>
                <a:spcPts val="0"/>
              </a:spcBef>
              <a:buNone/>
            </a:pPr>
            <a:r>
              <a:rPr lang="en-US" sz="2800" dirty="0">
                <a:solidFill>
                  <a:schemeClr val="dk1"/>
                </a:solidFill>
                <a:latin typeface="Gloria Hallelujah"/>
                <a:ea typeface="Gloria Hallelujah"/>
                <a:cs typeface="Gloria Hallelujah"/>
                <a:sym typeface="Gloria Hallelujah"/>
              </a:rPr>
              <a:t>No, the data was publicly available</a:t>
            </a:r>
          </a:p>
          <a:p>
            <a:pPr marL="0" lvl="0" indent="0" rtl="0">
              <a:lnSpc>
                <a:spcPct val="115000"/>
              </a:lnSpc>
              <a:spcBef>
                <a:spcPts val="0"/>
              </a:spcBef>
              <a:buNone/>
            </a:pPr>
            <a:endParaRPr sz="2800" dirty="0">
              <a:solidFill>
                <a:schemeClr val="dk1"/>
              </a:solidFill>
              <a:latin typeface="Gloria Hallelujah"/>
              <a:ea typeface="Gloria Hallelujah"/>
              <a:cs typeface="Gloria Hallelujah"/>
              <a:sym typeface="Gloria Hallelujah"/>
            </a:endParaRPr>
          </a:p>
          <a:p>
            <a:pPr lvl="0" rtl="0">
              <a:lnSpc>
                <a:spcPct val="115000"/>
              </a:lnSpc>
              <a:spcBef>
                <a:spcPts val="0"/>
              </a:spcBef>
              <a:buClr>
                <a:schemeClr val="dk1"/>
              </a:buClr>
              <a:buFont typeface="Arial"/>
              <a:buNone/>
            </a:pPr>
            <a:endParaRPr sz="2800" dirty="0">
              <a:solidFill>
                <a:schemeClr val="dk1"/>
              </a:solidFill>
              <a:latin typeface="Gloria Hallelujah"/>
              <a:ea typeface="Gloria Hallelujah"/>
              <a:cs typeface="Gloria Hallelujah"/>
              <a:sym typeface="Gloria Hallelujah"/>
            </a:endParaRPr>
          </a:p>
          <a:p>
            <a:pPr marL="457200" lvl="0" indent="0" rtl="0">
              <a:spcBef>
                <a:spcPts val="0"/>
              </a:spcBef>
              <a:buNone/>
            </a:pPr>
            <a:endParaRPr sz="2800" dirty="0">
              <a:solidFill>
                <a:schemeClr val="dk1"/>
              </a:solidFill>
              <a:latin typeface="Gloria Hallelujah"/>
              <a:ea typeface="Gloria Hallelujah"/>
              <a:cs typeface="Gloria Hallelujah"/>
              <a:sym typeface="Gloria Hallelujah"/>
            </a:endParaRPr>
          </a:p>
        </p:txBody>
      </p:sp>
      <p:sp>
        <p:nvSpPr>
          <p:cNvPr id="117" name="Shape 117"/>
          <p:cNvSpPr txBox="1"/>
          <p:nvPr/>
        </p:nvSpPr>
        <p:spPr>
          <a:xfrm>
            <a:off x="1877675" y="5147400"/>
            <a:ext cx="9312000" cy="1558200"/>
          </a:xfrm>
          <a:prstGeom prst="rect">
            <a:avLst/>
          </a:prstGeom>
          <a:noFill/>
          <a:ln>
            <a:noFill/>
          </a:ln>
        </p:spPr>
        <p:txBody>
          <a:bodyPr lIns="91425" tIns="91425" rIns="91425" bIns="91425" anchor="ctr" anchorCtr="0">
            <a:noAutofit/>
          </a:bodyPr>
          <a:lstStyle/>
          <a:p>
            <a:pPr lvl="0" rtl="0">
              <a:spcBef>
                <a:spcPts val="0"/>
              </a:spcBef>
              <a:buNone/>
            </a:pPr>
            <a:r>
              <a:rPr lang="en-US" sz="2800">
                <a:solidFill>
                  <a:schemeClr val="dk1"/>
                </a:solidFill>
                <a:latin typeface="Gloria Hallelujah"/>
                <a:ea typeface="Gloria Hallelujah"/>
                <a:cs typeface="Gloria Hallelujah"/>
                <a:sym typeface="Gloria Hallelujah"/>
              </a:rPr>
              <a:t>Yes, because it potentially can cause financial loss to the company that sued its competition. </a:t>
            </a:r>
          </a:p>
        </p:txBody>
      </p:sp>
      <p:sp>
        <p:nvSpPr>
          <p:cNvPr id="118" name="Shape 118"/>
          <p:cNvSpPr/>
          <p:nvPr/>
        </p:nvSpPr>
        <p:spPr>
          <a:xfrm>
            <a:off x="1045775" y="55512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441150" y="4379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DMCA Exclusions Quiz Solution</a:t>
            </a:r>
          </a:p>
        </p:txBody>
      </p:sp>
      <p:sp>
        <p:nvSpPr>
          <p:cNvPr id="125" name="Shape 125"/>
          <p:cNvSpPr txBox="1">
            <a:spLocks noGrp="1"/>
          </p:cNvSpPr>
          <p:nvPr>
            <p:ph type="body" idx="1"/>
          </p:nvPr>
        </p:nvSpPr>
        <p:spPr>
          <a:xfrm>
            <a:off x="590425" y="1795750"/>
            <a:ext cx="11112899"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a:solidFill>
                  <a:schemeClr val="dk1"/>
                </a:solidFill>
              </a:rPr>
              <a:t>The DMCA includes exclusions for researchers but companies have threatened to sue researchers who wanted to publish work related to circumvention of anti-piracy technologies. Which of these is an example of such a threat under DMCA?</a:t>
            </a:r>
          </a:p>
        </p:txBody>
      </p:sp>
      <p:pic>
        <p:nvPicPr>
          <p:cNvPr id="126" name="Shape 126"/>
          <p:cNvPicPr preferRelativeResize="0"/>
          <p:nvPr/>
        </p:nvPicPr>
        <p:blipFill>
          <a:blip r:embed="rId3">
            <a:alphaModFix/>
          </a:blip>
          <a:stretch>
            <a:fillRect/>
          </a:stretch>
        </p:blipFill>
        <p:spPr>
          <a:xfrm>
            <a:off x="972324" y="273949"/>
            <a:ext cx="1322599" cy="1459999"/>
          </a:xfrm>
          <a:prstGeom prst="rect">
            <a:avLst/>
          </a:prstGeom>
          <a:noFill/>
          <a:ln>
            <a:noFill/>
          </a:ln>
        </p:spPr>
      </p:pic>
      <p:sp>
        <p:nvSpPr>
          <p:cNvPr id="127" name="Shape 127"/>
          <p:cNvSpPr/>
          <p:nvPr/>
        </p:nvSpPr>
        <p:spPr>
          <a:xfrm>
            <a:off x="792425" y="38235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8" name="Shape 128"/>
          <p:cNvSpPr txBox="1"/>
          <p:nvPr/>
        </p:nvSpPr>
        <p:spPr>
          <a:xfrm>
            <a:off x="2499050" y="1084837"/>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129" name="Shape 129"/>
          <p:cNvSpPr txBox="1"/>
          <p:nvPr/>
        </p:nvSpPr>
        <p:spPr>
          <a:xfrm>
            <a:off x="1709150" y="3914240"/>
            <a:ext cx="10001400" cy="25925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US" sz="2800" dirty="0">
                <a:solidFill>
                  <a:schemeClr val="dk1"/>
                </a:solidFill>
                <a:latin typeface="Gloria Hallelujah"/>
                <a:ea typeface="Gloria Hallelujah"/>
                <a:cs typeface="Gloria Hallelujah"/>
                <a:sym typeface="Gloria Hallelujah"/>
              </a:rPr>
              <a:t>Prof. Ed </a:t>
            </a:r>
            <a:r>
              <a:rPr lang="en-US" sz="2800" dirty="0" err="1">
                <a:solidFill>
                  <a:schemeClr val="dk1"/>
                </a:solidFill>
                <a:latin typeface="Gloria Hallelujah"/>
                <a:ea typeface="Gloria Hallelujah"/>
                <a:cs typeface="Gloria Hallelujah"/>
                <a:sym typeface="Gloria Hallelujah"/>
              </a:rPr>
              <a:t>Felten’s</a:t>
            </a:r>
            <a:r>
              <a:rPr lang="en-US" sz="2800" dirty="0">
                <a:solidFill>
                  <a:schemeClr val="dk1"/>
                </a:solidFill>
                <a:latin typeface="Gloria Hallelujah"/>
                <a:ea typeface="Gloria Hallelujah"/>
                <a:cs typeface="Gloria Hallelujah"/>
                <a:sym typeface="Gloria Hallelujah"/>
              </a:rPr>
              <a:t> research on audio watermarking removal by RIAA</a:t>
            </a:r>
          </a:p>
          <a:p>
            <a:pPr lvl="0" rtl="0">
              <a:lnSpc>
                <a:spcPct val="115000"/>
              </a:lnSpc>
              <a:spcBef>
                <a:spcPts val="0"/>
              </a:spcBef>
              <a:spcAft>
                <a:spcPts val="1000"/>
              </a:spcAft>
              <a:buNone/>
            </a:pPr>
            <a:r>
              <a:rPr lang="en-US" sz="2800" dirty="0">
                <a:solidFill>
                  <a:schemeClr val="dk1"/>
                </a:solidFill>
                <a:latin typeface="Gloria Hallelujah"/>
                <a:ea typeface="Gloria Hallelujah"/>
                <a:cs typeface="Gloria Hallelujah"/>
                <a:sym typeface="Gloria Hallelujah"/>
              </a:rPr>
              <a:t>A research project done by MIT students that found vulnerabilities in the Boston Massachusetts Bay Transit Authority (MBTA).</a:t>
            </a:r>
          </a:p>
          <a:p>
            <a:pPr marL="457200" lvl="0" indent="0" rtl="0">
              <a:spcBef>
                <a:spcPts val="0"/>
              </a:spcBef>
              <a:buNone/>
            </a:pPr>
            <a:endParaRPr sz="2800" dirty="0">
              <a:solidFill>
                <a:schemeClr val="dk1"/>
              </a:solidFill>
              <a:latin typeface="Gloria Hallelujah"/>
              <a:ea typeface="Gloria Hallelujah"/>
              <a:cs typeface="Gloria Hallelujah"/>
              <a:sym typeface="Gloria Hallelujah"/>
            </a:endParaRPr>
          </a:p>
        </p:txBody>
      </p:sp>
      <p:sp>
        <p:nvSpPr>
          <p:cNvPr id="130" name="Shape 130"/>
          <p:cNvSpPr/>
          <p:nvPr/>
        </p:nvSpPr>
        <p:spPr>
          <a:xfrm>
            <a:off x="792425" y="48638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Ethical Issues</a:t>
            </a:r>
          </a:p>
        </p:txBody>
      </p:sp>
      <p:sp>
        <p:nvSpPr>
          <p:cNvPr id="137" name="Shape 137"/>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a:solidFill>
                  <a:srgbClr val="4E75A8"/>
                </a:solidFill>
              </a:rPr>
              <a:t>Difference between law and ethics</a:t>
            </a:r>
          </a:p>
          <a:p>
            <a:pPr marL="1143000" lvl="0" indent="-228600" rtl="0">
              <a:lnSpc>
                <a:spcPct val="115000"/>
              </a:lnSpc>
              <a:spcBef>
                <a:spcPts val="0"/>
              </a:spcBef>
              <a:buClr>
                <a:srgbClr val="6B9462"/>
              </a:buClr>
              <a:buSzPct val="100000"/>
            </a:pPr>
            <a:r>
              <a:rPr lang="en-US" sz="3000" b="1">
                <a:solidFill>
                  <a:srgbClr val="6B9462"/>
                </a:solidFill>
              </a:rPr>
              <a:t>Individual standard vs. societal</a:t>
            </a:r>
          </a:p>
          <a:p>
            <a:pPr marL="1143000" lvl="0" indent="-228600" rtl="0">
              <a:lnSpc>
                <a:spcPct val="115000"/>
              </a:lnSpc>
              <a:spcBef>
                <a:spcPts val="0"/>
              </a:spcBef>
              <a:buClr>
                <a:schemeClr val="dk1"/>
              </a:buClr>
              <a:buSzPct val="100000"/>
            </a:pPr>
            <a:r>
              <a:rPr lang="en-US" sz="3000">
                <a:solidFill>
                  <a:schemeClr val="dk1"/>
                </a:solidFill>
              </a:rPr>
              <a:t>No external arbiter and enforcement unlike law</a:t>
            </a:r>
          </a:p>
          <a:p>
            <a:pPr marL="1143000" lvl="0" indent="-228600" rtl="0">
              <a:lnSpc>
                <a:spcPct val="115000"/>
              </a:lnSpc>
              <a:spcBef>
                <a:spcPts val="0"/>
              </a:spcBef>
              <a:buClr>
                <a:schemeClr val="dk1"/>
              </a:buClr>
              <a:buSzPct val="100000"/>
            </a:pPr>
            <a:r>
              <a:rPr lang="en-US" sz="3000" b="1">
                <a:solidFill>
                  <a:srgbClr val="6B9462"/>
                </a:solidFill>
              </a:rPr>
              <a:t>Examples</a:t>
            </a:r>
            <a:r>
              <a:rPr lang="en-US" sz="3000">
                <a:solidFill>
                  <a:schemeClr val="dk1"/>
                </a:solidFill>
              </a:rPr>
              <a:t> – What do you do when you discover a vulnerability in a commercial product? Ethical disclosure?</a:t>
            </a:r>
          </a:p>
          <a:p>
            <a:pPr marL="1143000" lvl="0" indent="-228600" rtl="0">
              <a:lnSpc>
                <a:spcPct val="115000"/>
              </a:lnSpc>
              <a:spcBef>
                <a:spcPts val="0"/>
              </a:spcBef>
              <a:spcAft>
                <a:spcPts val="1000"/>
              </a:spcAft>
              <a:buClr>
                <a:schemeClr val="dk1"/>
              </a:buClr>
              <a:buSzPct val="100000"/>
            </a:pPr>
            <a:r>
              <a:rPr lang="en-US" sz="3000">
                <a:solidFill>
                  <a:schemeClr val="dk1"/>
                </a:solidFill>
              </a:rPr>
              <a:t>Code of ethical conduct (IEEE, ACM, university)</a:t>
            </a:r>
          </a:p>
          <a:p>
            <a:pPr lvl="0" rtl="0">
              <a:lnSpc>
                <a:spcPct val="115000"/>
              </a:lnSpc>
              <a:spcBef>
                <a:spcPts val="0"/>
              </a:spcBef>
              <a:buNone/>
            </a:pPr>
            <a:endParaRPr sz="3000"/>
          </a:p>
        </p:txBody>
      </p:sp>
      <p:pic>
        <p:nvPicPr>
          <p:cNvPr id="138" name="Shape 138"/>
          <p:cNvPicPr preferRelativeResize="0"/>
          <p:nvPr/>
        </p:nvPicPr>
        <p:blipFill>
          <a:blip r:embed="rId3">
            <a:alphaModFix/>
          </a:blip>
          <a:stretch>
            <a:fillRect/>
          </a:stretch>
        </p:blipFill>
        <p:spPr>
          <a:xfrm>
            <a:off x="8997175" y="93900"/>
            <a:ext cx="2535175" cy="2299474"/>
          </a:xfrm>
          <a:prstGeom prst="rect">
            <a:avLst/>
          </a:prstGeom>
          <a:noFill/>
          <a:ln>
            <a:noFill/>
          </a:ln>
        </p:spPr>
      </p:pic>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2852300" y="4910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Computer Ethics Quiz</a:t>
            </a:r>
          </a:p>
        </p:txBody>
      </p:sp>
      <p:sp>
        <p:nvSpPr>
          <p:cNvPr id="145" name="Shape 145"/>
          <p:cNvSpPr txBox="1">
            <a:spLocks noGrp="1"/>
          </p:cNvSpPr>
          <p:nvPr>
            <p:ph type="body" idx="1"/>
          </p:nvPr>
        </p:nvSpPr>
        <p:spPr>
          <a:xfrm>
            <a:off x="789725" y="2090975"/>
            <a:ext cx="10904100" cy="3502500"/>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a:solidFill>
                  <a:schemeClr val="dk1"/>
                </a:solidFill>
              </a:rPr>
              <a:t>By mistake, a friend sends sensitive health data in an email to you (wrong attachment). You should not read the information in the attached document because...</a:t>
            </a:r>
          </a:p>
          <a:p>
            <a:pPr marL="0" lvl="0" indent="0" rtl="0">
              <a:lnSpc>
                <a:spcPct val="100000"/>
              </a:lnSpc>
              <a:spcBef>
                <a:spcPts val="0"/>
              </a:spcBef>
              <a:buNone/>
            </a:pPr>
            <a:endParaRPr sz="3000">
              <a:solidFill>
                <a:schemeClr val="dk1"/>
              </a:solidFill>
            </a:endParaRPr>
          </a:p>
        </p:txBody>
      </p:sp>
      <p:pic>
        <p:nvPicPr>
          <p:cNvPr id="146" name="Shape 146"/>
          <p:cNvPicPr preferRelativeResize="0"/>
          <p:nvPr/>
        </p:nvPicPr>
        <p:blipFill>
          <a:blip r:embed="rId3">
            <a:alphaModFix/>
          </a:blip>
          <a:stretch>
            <a:fillRect/>
          </a:stretch>
        </p:blipFill>
        <p:spPr>
          <a:xfrm>
            <a:off x="1274874" y="522324"/>
            <a:ext cx="1322599" cy="1459999"/>
          </a:xfrm>
          <a:prstGeom prst="rect">
            <a:avLst/>
          </a:prstGeom>
          <a:noFill/>
          <a:ln>
            <a:noFill/>
          </a:ln>
        </p:spPr>
      </p:pic>
      <p:sp>
        <p:nvSpPr>
          <p:cNvPr id="147" name="Shape 147"/>
          <p:cNvSpPr txBox="1"/>
          <p:nvPr/>
        </p:nvSpPr>
        <p:spPr>
          <a:xfrm>
            <a:off x="2852300" y="121431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148" name="Shape 148"/>
          <p:cNvSpPr/>
          <p:nvPr/>
        </p:nvSpPr>
        <p:spPr>
          <a:xfrm>
            <a:off x="1562937" y="41583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9" name="Shape 149"/>
          <p:cNvSpPr txBox="1"/>
          <p:nvPr/>
        </p:nvSpPr>
        <p:spPr>
          <a:xfrm>
            <a:off x="2407162" y="4357625"/>
            <a:ext cx="9527099" cy="2008800"/>
          </a:xfrm>
          <a:prstGeom prst="rect">
            <a:avLst/>
          </a:prstGeom>
          <a:noFill/>
          <a:ln>
            <a:noFill/>
          </a:ln>
        </p:spPr>
        <p:txBody>
          <a:bodyPr lIns="91425" tIns="91425" rIns="91425" bIns="91425" anchor="ctr" anchorCtr="0">
            <a:noAutofit/>
          </a:bodyPr>
          <a:lstStyle/>
          <a:p>
            <a:pPr rtl="0">
              <a:lnSpc>
                <a:spcPct val="115000"/>
              </a:lnSpc>
              <a:spcBef>
                <a:spcPts val="0"/>
              </a:spcBef>
              <a:buNone/>
            </a:pPr>
            <a:r>
              <a:rPr lang="en-US" sz="3000">
                <a:solidFill>
                  <a:schemeClr val="dk1"/>
                </a:solidFill>
                <a:latin typeface="Gloria Hallelujah"/>
                <a:ea typeface="Gloria Hallelujah"/>
                <a:cs typeface="Gloria Hallelujah"/>
                <a:sym typeface="Gloria Hallelujah"/>
              </a:rPr>
              <a:t>Professional code of ethics requires you to respect privacy of others.</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lvl="0" rtl="0">
              <a:lnSpc>
                <a:spcPct val="115000"/>
              </a:lnSpc>
              <a:spcBef>
                <a:spcPts val="0"/>
              </a:spcBef>
              <a:buNone/>
            </a:pPr>
            <a:r>
              <a:rPr lang="en-US" sz="3000">
                <a:solidFill>
                  <a:schemeClr val="dk1"/>
                </a:solidFill>
                <a:latin typeface="Gloria Hallelujah"/>
                <a:ea typeface="Gloria Hallelujah"/>
                <a:cs typeface="Gloria Hallelujah"/>
                <a:sym typeface="Gloria Hallelujah"/>
              </a:rPr>
              <a:t>You can be liable under CFAA.</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
        <p:nvSpPr>
          <p:cNvPr id="150" name="Shape 150"/>
          <p:cNvSpPr/>
          <p:nvPr/>
        </p:nvSpPr>
        <p:spPr>
          <a:xfrm>
            <a:off x="1562937" y="55137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575450" y="424550"/>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Responsible Disclosure Quiz</a:t>
            </a:r>
          </a:p>
        </p:txBody>
      </p:sp>
      <p:sp>
        <p:nvSpPr>
          <p:cNvPr id="157" name="Shape 157"/>
          <p:cNvSpPr txBox="1">
            <a:spLocks noGrp="1"/>
          </p:cNvSpPr>
          <p:nvPr>
            <p:ph type="body" idx="1"/>
          </p:nvPr>
        </p:nvSpPr>
        <p:spPr>
          <a:xfrm>
            <a:off x="808825" y="2043775"/>
            <a:ext cx="10904100" cy="3502500"/>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a:solidFill>
                  <a:schemeClr val="dk1"/>
                </a:solidFill>
              </a:rPr>
              <a:t>US_CERT follows a responsible disclosure process for vulnerabilities reported to it. Such a process must...</a:t>
            </a:r>
          </a:p>
          <a:p>
            <a:pPr marL="0" lvl="0" indent="0" rtl="0">
              <a:lnSpc>
                <a:spcPct val="100000"/>
              </a:lnSpc>
              <a:spcBef>
                <a:spcPts val="0"/>
              </a:spcBef>
              <a:buNone/>
            </a:pPr>
            <a:endParaRPr sz="3000">
              <a:solidFill>
                <a:schemeClr val="dk1"/>
              </a:solidFill>
            </a:endParaRPr>
          </a:p>
        </p:txBody>
      </p:sp>
      <p:pic>
        <p:nvPicPr>
          <p:cNvPr id="158" name="Shape 158"/>
          <p:cNvPicPr preferRelativeResize="0"/>
          <p:nvPr/>
        </p:nvPicPr>
        <p:blipFill>
          <a:blip r:embed="rId3">
            <a:alphaModFix/>
          </a:blip>
          <a:stretch>
            <a:fillRect/>
          </a:stretch>
        </p:blipFill>
        <p:spPr>
          <a:xfrm>
            <a:off x="988449" y="500924"/>
            <a:ext cx="1322599" cy="1459999"/>
          </a:xfrm>
          <a:prstGeom prst="rect">
            <a:avLst/>
          </a:prstGeom>
          <a:noFill/>
          <a:ln>
            <a:noFill/>
          </a:ln>
        </p:spPr>
      </p:pic>
      <p:sp>
        <p:nvSpPr>
          <p:cNvPr id="159" name="Shape 159"/>
          <p:cNvSpPr/>
          <p:nvPr/>
        </p:nvSpPr>
        <p:spPr>
          <a:xfrm>
            <a:off x="988450" y="35940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txBox="1"/>
          <p:nvPr/>
        </p:nvSpPr>
        <p:spPr>
          <a:xfrm>
            <a:off x="2575450" y="1157187"/>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161" name="Shape 161"/>
          <p:cNvSpPr/>
          <p:nvPr/>
        </p:nvSpPr>
        <p:spPr>
          <a:xfrm>
            <a:off x="988450" y="50557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2" name="Shape 162"/>
          <p:cNvSpPr txBox="1"/>
          <p:nvPr/>
        </p:nvSpPr>
        <p:spPr>
          <a:xfrm>
            <a:off x="1775800" y="4070875"/>
            <a:ext cx="9793800" cy="2008800"/>
          </a:xfrm>
          <a:prstGeom prst="rect">
            <a:avLst/>
          </a:prstGeom>
          <a:noFill/>
          <a:ln>
            <a:noFill/>
          </a:ln>
        </p:spPr>
        <p:txBody>
          <a:bodyPr lIns="91425" tIns="91425" rIns="91425" bIns="91425" anchor="ctr" anchorCtr="0">
            <a:noAutofit/>
          </a:bodyPr>
          <a:lstStyle/>
          <a:p>
            <a:pPr rtl="0">
              <a:lnSpc>
                <a:spcPct val="115000"/>
              </a:lnSpc>
              <a:spcBef>
                <a:spcPts val="0"/>
              </a:spcBef>
              <a:buNone/>
            </a:pPr>
            <a:r>
              <a:rPr lang="en-US" sz="3000">
                <a:solidFill>
                  <a:schemeClr val="dk1"/>
                </a:solidFill>
                <a:latin typeface="Gloria Hallelujah"/>
                <a:ea typeface="Gloria Hallelujah"/>
                <a:cs typeface="Gloria Hallelujah"/>
                <a:sym typeface="Gloria Hallelujah"/>
              </a:rPr>
              <a:t>Make the vulnerability information available to everyone who may be affected by it immediately,</a:t>
            </a:r>
          </a:p>
          <a:p>
            <a:pPr lvl="0" rtl="0">
              <a:lnSpc>
                <a:spcPct val="115000"/>
              </a:lnSpc>
              <a:spcBef>
                <a:spcPts val="0"/>
              </a:spcBef>
              <a:buNone/>
            </a:pPr>
            <a:endParaRPr sz="3000">
              <a:solidFill>
                <a:schemeClr val="dk1"/>
              </a:solidFill>
              <a:latin typeface="Gloria Hallelujah"/>
              <a:ea typeface="Gloria Hallelujah"/>
              <a:cs typeface="Gloria Hallelujah"/>
              <a:sym typeface="Gloria Hallelujah"/>
            </a:endParaRPr>
          </a:p>
          <a:p>
            <a:pPr lvl="0" rtl="0">
              <a:lnSpc>
                <a:spcPct val="115000"/>
              </a:lnSpc>
              <a:spcBef>
                <a:spcPts val="0"/>
              </a:spcBef>
              <a:spcAft>
                <a:spcPts val="1000"/>
              </a:spcAft>
              <a:buNone/>
            </a:pPr>
            <a:r>
              <a:rPr lang="en-US" sz="3000">
                <a:solidFill>
                  <a:schemeClr val="dk1"/>
                </a:solidFill>
                <a:latin typeface="Gloria Hallelujah"/>
                <a:ea typeface="Gloria Hallelujah"/>
                <a:cs typeface="Gloria Hallelujah"/>
                <a:sym typeface="Gloria Hallelujah"/>
              </a:rPr>
              <a:t>Provide a certain period of time for the vendor of the vulnerable system to develop a patch.</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a:t>
            </a:r>
          </a:p>
        </p:txBody>
      </p:sp>
      <p:sp>
        <p:nvSpPr>
          <p:cNvPr id="169" name="Shape 169"/>
          <p:cNvSpPr txBox="1">
            <a:spLocks noGrp="1"/>
          </p:cNvSpPr>
          <p:nvPr>
            <p:ph type="body" idx="1"/>
          </p:nvPr>
        </p:nvSpPr>
        <p:spPr>
          <a:xfrm>
            <a:off x="4781350" y="2167725"/>
            <a:ext cx="6394200" cy="3117300"/>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a:solidFill>
                  <a:srgbClr val="4E75A8"/>
                </a:solidFill>
              </a:rPr>
              <a:t>Definition</a:t>
            </a:r>
            <a:r>
              <a:rPr lang="en-US" sz="3000">
                <a:solidFill>
                  <a:schemeClr val="dk1"/>
                </a:solidFill>
              </a:rPr>
              <a:t>: A user’s ability to control how data pertaining to him/her can be collected, used and shared by someone else.</a:t>
            </a:r>
          </a:p>
          <a:p>
            <a:pPr lvl="0" rtl="0">
              <a:lnSpc>
                <a:spcPct val="115000"/>
              </a:lnSpc>
              <a:spcBef>
                <a:spcPts val="0"/>
              </a:spcBef>
              <a:buNone/>
            </a:pPr>
            <a:endParaRPr sz="3000"/>
          </a:p>
        </p:txBody>
      </p:sp>
      <p:pic>
        <p:nvPicPr>
          <p:cNvPr id="170" name="Shape 170"/>
          <p:cNvPicPr preferRelativeResize="0"/>
          <p:nvPr/>
        </p:nvPicPr>
        <p:blipFill>
          <a:blip r:embed="rId3">
            <a:alphaModFix/>
          </a:blip>
          <a:stretch>
            <a:fillRect/>
          </a:stretch>
        </p:blipFill>
        <p:spPr>
          <a:xfrm>
            <a:off x="374425" y="1251475"/>
            <a:ext cx="4222849" cy="4585624"/>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9218075" y="228600"/>
            <a:ext cx="2317199" cy="2516275"/>
          </a:xfrm>
          <a:prstGeom prst="rect">
            <a:avLst/>
          </a:prstGeom>
          <a:noFill/>
          <a:ln>
            <a:noFill/>
          </a:ln>
        </p:spPr>
      </p:pic>
      <p:sp>
        <p:nvSpPr>
          <p:cNvPr id="177" name="Shape 177"/>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457200" lvl="0" indent="-228600" rtl="0">
              <a:lnSpc>
                <a:spcPct val="115000"/>
              </a:lnSpc>
              <a:spcBef>
                <a:spcPts val="0"/>
              </a:spcBef>
              <a:buClr>
                <a:srgbClr val="4E75A8"/>
              </a:buClr>
              <a:buSzPct val="100000"/>
              <a:buFont typeface="Gloria Hallelujah"/>
            </a:pPr>
            <a:r>
              <a:rPr lang="en-US" sz="3000" b="1">
                <a:solidFill>
                  <a:srgbClr val="4E75A8"/>
                </a:solidFill>
              </a:rPr>
              <a:t>Privacy is not a new problem. </a:t>
            </a:r>
          </a:p>
          <a:p>
            <a:pPr marL="1371600" lvl="2" indent="-228600" rtl="0">
              <a:lnSpc>
                <a:spcPct val="115000"/>
              </a:lnSpc>
              <a:spcBef>
                <a:spcPts val="0"/>
              </a:spcBef>
              <a:buClr>
                <a:schemeClr val="dk1"/>
              </a:buClr>
              <a:buSzPct val="100000"/>
              <a:buFont typeface="Gloria Hallelujah"/>
            </a:pPr>
            <a:r>
              <a:rPr lang="en-US" sz="3000">
                <a:solidFill>
                  <a:schemeClr val="dk1"/>
                </a:solidFill>
              </a:rPr>
              <a:t>People have always worried</a:t>
            </a:r>
            <a:br>
              <a:rPr lang="en-US" sz="3000">
                <a:solidFill>
                  <a:schemeClr val="dk1"/>
                </a:solidFill>
              </a:rPr>
            </a:br>
            <a:r>
              <a:rPr lang="en-US" sz="3000">
                <a:solidFill>
                  <a:schemeClr val="dk1"/>
                </a:solidFill>
              </a:rPr>
              <a:t>about what others (friends, enemies, governments) might know about what they do.</a:t>
            </a:r>
          </a:p>
          <a:p>
            <a:pPr marL="0" lvl="0" indent="0" rtl="0">
              <a:lnSpc>
                <a:spcPct val="115000"/>
              </a:lnSpc>
              <a:spcBef>
                <a:spcPts val="0"/>
              </a:spcBef>
              <a:buClr>
                <a:schemeClr val="dk1"/>
              </a:buClr>
              <a:buFont typeface="Arial"/>
              <a:buNone/>
            </a:pPr>
            <a:endParaRPr sz="3000">
              <a:solidFill>
                <a:schemeClr val="dk1"/>
              </a:solidFill>
            </a:endParaRPr>
          </a:p>
          <a:p>
            <a:pPr marL="457200" lvl="0" indent="-228600" rtl="0">
              <a:lnSpc>
                <a:spcPct val="115000"/>
              </a:lnSpc>
              <a:spcBef>
                <a:spcPts val="0"/>
              </a:spcBef>
              <a:buClr>
                <a:schemeClr val="dk1"/>
              </a:buClr>
              <a:buSzPct val="100000"/>
              <a:buFont typeface="Gloria Hallelujah"/>
            </a:pPr>
            <a:r>
              <a:rPr lang="en-US" sz="3000">
                <a:solidFill>
                  <a:schemeClr val="dk1"/>
                </a:solidFill>
              </a:rPr>
              <a:t>Scale and magnitude at which information about us and our activities can be </a:t>
            </a:r>
            <a:r>
              <a:rPr lang="en-US" sz="3000" b="1">
                <a:solidFill>
                  <a:srgbClr val="6B9462"/>
                </a:solidFill>
              </a:rPr>
              <a:t>collected</a:t>
            </a:r>
            <a:r>
              <a:rPr lang="en-US" sz="3000">
                <a:solidFill>
                  <a:schemeClr val="dk1"/>
                </a:solidFill>
              </a:rPr>
              <a:t>, ways in which it can be</a:t>
            </a:r>
            <a:r>
              <a:rPr lang="en-US" sz="3000">
                <a:solidFill>
                  <a:srgbClr val="6B9462"/>
                </a:solidFill>
              </a:rPr>
              <a:t> </a:t>
            </a:r>
            <a:r>
              <a:rPr lang="en-US" sz="3000" b="1">
                <a:solidFill>
                  <a:srgbClr val="6B9462"/>
                </a:solidFill>
              </a:rPr>
              <a:t>used</a:t>
            </a:r>
            <a:r>
              <a:rPr lang="en-US" sz="3000">
                <a:solidFill>
                  <a:schemeClr val="dk1"/>
                </a:solidFill>
              </a:rPr>
              <a:t>, and shared or sold.</a:t>
            </a:r>
          </a:p>
          <a:p>
            <a:pPr lvl="0" rtl="0">
              <a:lnSpc>
                <a:spcPct val="115000"/>
              </a:lnSpc>
              <a:spcBef>
                <a:spcPts val="0"/>
              </a:spcBef>
              <a:buNone/>
            </a:pPr>
            <a:endParaRPr sz="3000">
              <a:solidFill>
                <a:schemeClr val="dk1"/>
              </a:solidFill>
            </a:endParaRPr>
          </a:p>
        </p:txBody>
      </p:sp>
      <p:sp>
        <p:nvSpPr>
          <p:cNvPr id="178" name="Shape 17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916225" y="2061700"/>
            <a:ext cx="5021700" cy="4430099"/>
          </a:xfrm>
          <a:prstGeom prst="rect">
            <a:avLst/>
          </a:prstGeom>
          <a:noFill/>
          <a:ln>
            <a:noFill/>
          </a:ln>
        </p:spPr>
        <p:txBody>
          <a:bodyPr lIns="91425" tIns="91425" rIns="91425" bIns="91425" anchor="ctr" anchorCtr="0">
            <a:noAutofit/>
          </a:bodyPr>
          <a:lstStyle/>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Financial</a:t>
            </a:r>
            <a:r>
              <a:rPr lang="en-US" sz="2900" b="1">
                <a:solidFill>
                  <a:srgbClr val="0000FF"/>
                </a:solidFill>
                <a:latin typeface="Gloria Hallelujah"/>
                <a:ea typeface="Gloria Hallelujah"/>
                <a:cs typeface="Gloria Hallelujah"/>
                <a:sym typeface="Gloria Hallelujah"/>
              </a:rPr>
              <a:t> </a:t>
            </a:r>
            <a:r>
              <a:rPr lang="en-US" sz="2900">
                <a:solidFill>
                  <a:schemeClr val="dk1"/>
                </a:solidFill>
                <a:latin typeface="Gloria Hallelujah"/>
                <a:ea typeface="Gloria Hallelujah"/>
                <a:cs typeface="Gloria Hallelujah"/>
                <a:sym typeface="Gloria Hallelujah"/>
              </a:rPr>
              <a:t>statements, credit card statements, banking records etc.</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Health/medical </a:t>
            </a:r>
            <a:r>
              <a:rPr lang="en-US" sz="2900">
                <a:solidFill>
                  <a:schemeClr val="dk1"/>
                </a:solidFill>
                <a:latin typeface="Gloria Hallelujah"/>
                <a:ea typeface="Gloria Hallelujah"/>
                <a:cs typeface="Gloria Hallelujah"/>
                <a:sym typeface="Gloria Hallelujah"/>
              </a:rPr>
              <a:t>conditions</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Legal</a:t>
            </a:r>
            <a:r>
              <a:rPr lang="en-US" sz="2900">
                <a:solidFill>
                  <a:schemeClr val="dk1"/>
                </a:solidFill>
                <a:latin typeface="Gloria Hallelujah"/>
                <a:ea typeface="Gloria Hallelujah"/>
                <a:cs typeface="Gloria Hallelujah"/>
                <a:sym typeface="Gloria Hallelujah"/>
              </a:rPr>
              <a:t> matters</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Biometrics</a:t>
            </a:r>
            <a:r>
              <a:rPr lang="en-US" sz="2900">
                <a:solidFill>
                  <a:srgbClr val="0000FF"/>
                </a:solidFill>
                <a:latin typeface="Gloria Hallelujah"/>
                <a:ea typeface="Gloria Hallelujah"/>
                <a:cs typeface="Gloria Hallelujah"/>
                <a:sym typeface="Gloria Hallelujah"/>
              </a:rPr>
              <a:t> </a:t>
            </a:r>
            <a:r>
              <a:rPr lang="en-US" sz="2900">
                <a:solidFill>
                  <a:schemeClr val="dk1"/>
                </a:solidFill>
                <a:latin typeface="Gloria Hallelujah"/>
                <a:ea typeface="Gloria Hallelujah"/>
                <a:cs typeface="Gloria Hallelujah"/>
                <a:sym typeface="Gloria Hallelujah"/>
              </a:rPr>
              <a:t>(e.g., fingerprints)</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Political</a:t>
            </a:r>
            <a:r>
              <a:rPr lang="en-US" sz="2900">
                <a:solidFill>
                  <a:schemeClr val="dk1"/>
                </a:solidFill>
                <a:latin typeface="Gloria Hallelujah"/>
                <a:ea typeface="Gloria Hallelujah"/>
                <a:cs typeface="Gloria Hallelujah"/>
                <a:sym typeface="Gloria Hallelujah"/>
              </a:rPr>
              <a:t> beliefs</a:t>
            </a:r>
          </a:p>
          <a:p>
            <a:pPr marL="444500" lvl="0" indent="-254000" rtl="0">
              <a:lnSpc>
                <a:spcPct val="115000"/>
              </a:lnSpc>
              <a:spcBef>
                <a:spcPts val="800"/>
              </a:spcBef>
              <a:buNone/>
            </a:pPr>
            <a:endParaRPr sz="2900">
              <a:solidFill>
                <a:schemeClr val="dk1"/>
              </a:solidFill>
              <a:latin typeface="Gloria Hallelujah"/>
              <a:ea typeface="Gloria Hallelujah"/>
              <a:cs typeface="Gloria Hallelujah"/>
              <a:sym typeface="Gloria Hallelujah"/>
            </a:endParaRPr>
          </a:p>
        </p:txBody>
      </p:sp>
      <p:sp>
        <p:nvSpPr>
          <p:cNvPr id="185" name="Shape 185"/>
          <p:cNvSpPr txBox="1">
            <a:spLocks noGrp="1"/>
          </p:cNvSpPr>
          <p:nvPr>
            <p:ph type="body" idx="1"/>
          </p:nvPr>
        </p:nvSpPr>
        <p:spPr>
          <a:xfrm>
            <a:off x="812241" y="780025"/>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What is private?</a:t>
            </a:r>
          </a:p>
          <a:p>
            <a:pPr lvl="0" rtl="0">
              <a:spcBef>
                <a:spcPts val="0"/>
              </a:spcBef>
              <a:buNone/>
            </a:pPr>
            <a:endParaRPr sz="3000">
              <a:solidFill>
                <a:schemeClr val="dk1"/>
              </a:solidFill>
            </a:endParaRPr>
          </a:p>
        </p:txBody>
      </p:sp>
      <p:sp>
        <p:nvSpPr>
          <p:cNvPr id="186" name="Shape 186"/>
          <p:cNvSpPr txBox="1">
            <a:spLocks noGrp="1"/>
          </p:cNvSpPr>
          <p:nvPr>
            <p:ph type="title"/>
          </p:nvPr>
        </p:nvSpPr>
        <p:spPr>
          <a:xfrm>
            <a:off x="812241" y="161600"/>
            <a:ext cx="10363200" cy="1143000"/>
          </a:xfrm>
          <a:prstGeom prst="rect">
            <a:avLst/>
          </a:prstGeom>
        </p:spPr>
        <p:txBody>
          <a:bodyPr lIns="117825" tIns="117825" rIns="117825" bIns="117825" anchor="ctr" anchorCtr="0">
            <a:noAutofit/>
          </a:bodyPr>
          <a:lstStyle/>
          <a:p>
            <a:pPr lvl="0" rtl="0">
              <a:spcBef>
                <a:spcPts val="0"/>
              </a:spcBef>
              <a:buNone/>
            </a:pPr>
            <a:r>
              <a:rPr lang="en-US"/>
              <a:t>Privacy</a:t>
            </a:r>
          </a:p>
        </p:txBody>
      </p:sp>
      <p:sp>
        <p:nvSpPr>
          <p:cNvPr id="187" name="Shape 187"/>
          <p:cNvSpPr txBox="1"/>
          <p:nvPr/>
        </p:nvSpPr>
        <p:spPr>
          <a:xfrm>
            <a:off x="6301275" y="2234075"/>
            <a:ext cx="5365499" cy="3000000"/>
          </a:xfrm>
          <a:prstGeom prst="rect">
            <a:avLst/>
          </a:prstGeom>
          <a:noFill/>
          <a:ln>
            <a:noFill/>
          </a:ln>
        </p:spPr>
        <p:txBody>
          <a:bodyPr lIns="91425" tIns="91425" rIns="91425" bIns="91425" anchor="ctr" anchorCtr="0">
            <a:noAutofit/>
          </a:bodyPr>
          <a:lstStyle/>
          <a:p>
            <a:pPr marL="457200" lvl="0" indent="-412750" rtl="0">
              <a:lnSpc>
                <a:spcPct val="115000"/>
              </a:lnSpc>
              <a:spcBef>
                <a:spcPts val="0"/>
              </a:spcBef>
              <a:buClr>
                <a:srgbClr val="6B9462"/>
              </a:buClr>
              <a:buSzPct val="100000"/>
              <a:buFont typeface="Gloria Hallelujah"/>
              <a:buChar char="●"/>
            </a:pPr>
            <a:r>
              <a:rPr lang="en-US" sz="2900" b="1">
                <a:solidFill>
                  <a:srgbClr val="6B9462"/>
                </a:solidFill>
                <a:latin typeface="Gloria Hallelujah"/>
                <a:ea typeface="Gloria Hallelujah"/>
                <a:cs typeface="Gloria Hallelujah"/>
                <a:sym typeface="Gloria Hallelujah"/>
              </a:rPr>
              <a:t>School and employer records</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Web browsing habits</a:t>
            </a:r>
            <a:r>
              <a:rPr lang="en-US" sz="2900">
                <a:solidFill>
                  <a:schemeClr val="dk1"/>
                </a:solidFill>
                <a:latin typeface="Gloria Hallelujah"/>
                <a:ea typeface="Gloria Hallelujah"/>
                <a:cs typeface="Gloria Hallelujah"/>
                <a:sym typeface="Gloria Hallelujah"/>
              </a:rPr>
              <a:t>? What do we search, what do we browse? Websites we visit?</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Communication </a:t>
            </a:r>
            <a:r>
              <a:rPr lang="en-US" sz="2900">
                <a:solidFill>
                  <a:schemeClr val="dk1"/>
                </a:solidFill>
                <a:latin typeface="Gloria Hallelujah"/>
                <a:ea typeface="Gloria Hallelujah"/>
                <a:cs typeface="Gloria Hallelujah"/>
                <a:sym typeface="Gloria Hallelujah"/>
              </a:rPr>
              <a:t>(emails and calls)</a:t>
            </a:r>
          </a:p>
          <a:p>
            <a:pPr marL="457200" lvl="0" indent="-412750" rtl="0">
              <a:lnSpc>
                <a:spcPct val="115000"/>
              </a:lnSpc>
              <a:spcBef>
                <a:spcPts val="0"/>
              </a:spcBef>
              <a:buClr>
                <a:schemeClr val="dk1"/>
              </a:buClr>
              <a:buSzPct val="100000"/>
              <a:buFont typeface="Gloria Hallelujah"/>
              <a:buChar char="●"/>
            </a:pPr>
            <a:r>
              <a:rPr lang="en-US" sz="2900" b="1">
                <a:solidFill>
                  <a:srgbClr val="6B9462"/>
                </a:solidFill>
                <a:latin typeface="Gloria Hallelujah"/>
                <a:ea typeface="Gloria Hallelujah"/>
                <a:cs typeface="Gloria Hallelujah"/>
                <a:sym typeface="Gloria Hallelujah"/>
              </a:rPr>
              <a:t>Past history</a:t>
            </a:r>
            <a:r>
              <a:rPr lang="en-US" sz="2900">
                <a:solidFill>
                  <a:schemeClr val="dk1"/>
                </a:solidFill>
                <a:latin typeface="Gloria Hallelujah"/>
                <a:ea typeface="Gloria Hallelujah"/>
                <a:cs typeface="Gloria Hallelujah"/>
                <a:sym typeface="Gloria Hallelujah"/>
              </a:rPr>
              <a:t> (right to be forgotten)</a:t>
            </a:r>
          </a:p>
        </p:txBody>
      </p:sp>
      <p:cxnSp>
        <p:nvCxnSpPr>
          <p:cNvPr id="188" name="Shape 188"/>
          <p:cNvCxnSpPr/>
          <p:nvPr/>
        </p:nvCxnSpPr>
        <p:spPr>
          <a:xfrm>
            <a:off x="6070041" y="1304600"/>
            <a:ext cx="0" cy="4901100"/>
          </a:xfrm>
          <a:prstGeom prst="straightConnector1">
            <a:avLst/>
          </a:prstGeom>
          <a:noFill/>
          <a:ln w="76200" cap="flat" cmpd="sng">
            <a:solidFill>
              <a:srgbClr val="E69138"/>
            </a:solidFill>
            <a:prstDash val="dot"/>
            <a:round/>
            <a:headEnd type="none" w="lg" len="lg"/>
            <a:tailEnd type="none" w="lg" len="lg"/>
          </a:ln>
        </p:spPr>
      </p:cxn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3000" b="1">
                <a:solidFill>
                  <a:srgbClr val="4E75A8"/>
                </a:solidFill>
              </a:rPr>
              <a:t>What is not private?</a:t>
            </a:r>
          </a:p>
          <a:p>
            <a:pPr marL="0" lvl="0" indent="0" rtl="0">
              <a:lnSpc>
                <a:spcPct val="115000"/>
              </a:lnSpc>
              <a:spcBef>
                <a:spcPts val="0"/>
              </a:spcBef>
              <a:buClr>
                <a:schemeClr val="dk1"/>
              </a:buClr>
              <a:buFont typeface="Arial"/>
              <a:buNone/>
            </a:pPr>
            <a:endParaRPr sz="3000">
              <a:solidFill>
                <a:schemeClr val="dk1"/>
              </a:solidFill>
            </a:endParaRPr>
          </a:p>
          <a:p>
            <a:pPr marL="914400" lvl="0" indent="-228600" rtl="0">
              <a:lnSpc>
                <a:spcPct val="115000"/>
              </a:lnSpc>
              <a:spcBef>
                <a:spcPts val="0"/>
              </a:spcBef>
              <a:buClr>
                <a:schemeClr val="dk1"/>
              </a:buClr>
              <a:buSzPct val="100000"/>
              <a:buFont typeface="Gloria Hallelujah"/>
            </a:pPr>
            <a:r>
              <a:rPr lang="en-US" sz="3000">
                <a:solidFill>
                  <a:schemeClr val="dk1"/>
                </a:solidFill>
              </a:rPr>
              <a:t>Where I live? My </a:t>
            </a:r>
            <a:r>
              <a:rPr lang="en-US" sz="3000" b="1">
                <a:solidFill>
                  <a:srgbClr val="990000"/>
                </a:solidFill>
              </a:rPr>
              <a:t>citizenship</a:t>
            </a:r>
            <a:r>
              <a:rPr lang="en-US" sz="3000">
                <a:solidFill>
                  <a:schemeClr val="dk1"/>
                </a:solidFill>
              </a:rPr>
              <a:t>?</a:t>
            </a:r>
          </a:p>
          <a:p>
            <a:pPr marL="0" lvl="0" indent="0" rtl="0">
              <a:lnSpc>
                <a:spcPct val="115000"/>
              </a:lnSpc>
              <a:spcBef>
                <a:spcPts val="0"/>
              </a:spcBef>
              <a:buNone/>
            </a:pPr>
            <a:endParaRPr sz="3000">
              <a:solidFill>
                <a:schemeClr val="dk1"/>
              </a:solidFill>
            </a:endParaRPr>
          </a:p>
          <a:p>
            <a:pPr marL="914400" lvl="0" indent="-228600" rtl="0">
              <a:lnSpc>
                <a:spcPct val="115000"/>
              </a:lnSpc>
              <a:spcBef>
                <a:spcPts val="0"/>
              </a:spcBef>
              <a:buClr>
                <a:schemeClr val="dk1"/>
              </a:buClr>
              <a:buSzPct val="100000"/>
              <a:buFont typeface="Gloria Hallelujah"/>
            </a:pPr>
            <a:r>
              <a:rPr lang="en-US" sz="3000">
                <a:solidFill>
                  <a:schemeClr val="dk1"/>
                </a:solidFill>
              </a:rPr>
              <a:t>I am </a:t>
            </a:r>
            <a:r>
              <a:rPr lang="en-US" sz="3000" b="1">
                <a:solidFill>
                  <a:srgbClr val="990000"/>
                </a:solidFill>
              </a:rPr>
              <a:t>registered to vote</a:t>
            </a:r>
            <a:r>
              <a:rPr lang="en-US" sz="3000">
                <a:solidFill>
                  <a:schemeClr val="dk1"/>
                </a:solidFill>
              </a:rPr>
              <a:t>? (US)</a:t>
            </a:r>
          </a:p>
          <a:p>
            <a:pPr marL="0" lvl="0" indent="0" rtl="0">
              <a:lnSpc>
                <a:spcPct val="115000"/>
              </a:lnSpc>
              <a:spcBef>
                <a:spcPts val="0"/>
              </a:spcBef>
              <a:buNone/>
            </a:pPr>
            <a:endParaRPr sz="3000">
              <a:solidFill>
                <a:schemeClr val="dk1"/>
              </a:solidFill>
            </a:endParaRPr>
          </a:p>
          <a:p>
            <a:pPr marL="914400" lvl="0" indent="-228600" rtl="0">
              <a:lnSpc>
                <a:spcPct val="115000"/>
              </a:lnSpc>
              <a:spcBef>
                <a:spcPts val="0"/>
              </a:spcBef>
              <a:buClr>
                <a:schemeClr val="dk1"/>
              </a:buClr>
              <a:buSzPct val="100000"/>
              <a:buFont typeface="Gloria Hallelujah"/>
            </a:pPr>
            <a:r>
              <a:rPr lang="en-US" sz="3000">
                <a:solidFill>
                  <a:schemeClr val="dk1"/>
                </a:solidFill>
              </a:rPr>
              <a:t>My</a:t>
            </a:r>
            <a:r>
              <a:rPr lang="en-US" sz="3000">
                <a:solidFill>
                  <a:srgbClr val="990000"/>
                </a:solidFill>
              </a:rPr>
              <a:t> </a:t>
            </a:r>
            <a:r>
              <a:rPr lang="en-US" sz="3000" b="1">
                <a:solidFill>
                  <a:srgbClr val="990000"/>
                </a:solidFill>
              </a:rPr>
              <a:t>salary </a:t>
            </a:r>
            <a:r>
              <a:rPr lang="en-US" sz="3000">
                <a:solidFill>
                  <a:schemeClr val="dk1"/>
                </a:solidFill>
              </a:rPr>
              <a:t>(state employee because</a:t>
            </a:r>
            <a:br>
              <a:rPr lang="en-US" sz="3000">
                <a:solidFill>
                  <a:schemeClr val="dk1"/>
                </a:solidFill>
              </a:rPr>
            </a:br>
            <a:r>
              <a:rPr lang="en-US" sz="3000">
                <a:solidFill>
                  <a:schemeClr val="dk1"/>
                </a:solidFill>
              </a:rPr>
              <a:t>Georgia Tech is a public university)</a:t>
            </a:r>
          </a:p>
        </p:txBody>
      </p:sp>
      <p:sp>
        <p:nvSpPr>
          <p:cNvPr id="195" name="Shape 19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a:t>
            </a:r>
          </a:p>
        </p:txBody>
      </p:sp>
      <p:pic>
        <p:nvPicPr>
          <p:cNvPr id="196" name="Shape 196"/>
          <p:cNvPicPr preferRelativeResize="0"/>
          <p:nvPr/>
        </p:nvPicPr>
        <p:blipFill>
          <a:blip r:embed="rId3">
            <a:alphaModFix/>
          </a:blip>
          <a:stretch>
            <a:fillRect/>
          </a:stretch>
        </p:blipFill>
        <p:spPr>
          <a:xfrm>
            <a:off x="9218075" y="228600"/>
            <a:ext cx="2317199" cy="2516275"/>
          </a:xfrm>
          <a:prstGeom prst="rect">
            <a:avLst/>
          </a:prstGeom>
          <a:noFill/>
          <a:ln>
            <a:noFill/>
          </a:ln>
        </p:spPr>
      </p:pic>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9816" y="228600"/>
            <a:ext cx="10363200" cy="1143000"/>
          </a:xfrm>
          <a:prstGeom prst="rect">
            <a:avLst/>
          </a:prstGeom>
        </p:spPr>
        <p:txBody>
          <a:bodyPr lIns="117825" tIns="117825" rIns="117825" bIns="117825" anchor="ctr" anchorCtr="0">
            <a:noAutofit/>
          </a:bodyPr>
          <a:lstStyle/>
          <a:p>
            <a:pPr>
              <a:spcBef>
                <a:spcPts val="0"/>
              </a:spcBef>
              <a:buNone/>
            </a:pPr>
            <a:r>
              <a:rPr lang="en-US"/>
              <a:t>US Laws Related to Online Abuse</a:t>
            </a:r>
          </a:p>
        </p:txBody>
      </p:sp>
      <p:sp>
        <p:nvSpPr>
          <p:cNvPr id="26" name="Shape 26"/>
          <p:cNvSpPr txBox="1">
            <a:spLocks noGrp="1"/>
          </p:cNvSpPr>
          <p:nvPr>
            <p:ph type="body" idx="1"/>
          </p:nvPr>
        </p:nvSpPr>
        <p:spPr>
          <a:xfrm>
            <a:off x="343700" y="1145500"/>
            <a:ext cx="10989900" cy="5207100"/>
          </a:xfrm>
          <a:prstGeom prst="rect">
            <a:avLst/>
          </a:prstGeom>
        </p:spPr>
        <p:txBody>
          <a:bodyPr lIns="117825" tIns="117825" rIns="117825" bIns="117825" anchor="t" anchorCtr="0">
            <a:noAutofit/>
          </a:bodyPr>
          <a:lstStyle/>
          <a:p>
            <a:pPr marL="914400" lvl="1" indent="-228600" rtl="0">
              <a:lnSpc>
                <a:spcPct val="115000"/>
              </a:lnSpc>
              <a:spcBef>
                <a:spcPts val="0"/>
              </a:spcBef>
              <a:buClr>
                <a:srgbClr val="4E75A8"/>
              </a:buClr>
              <a:buSzPct val="100000"/>
            </a:pPr>
            <a:r>
              <a:rPr lang="en-US" sz="2800" b="1">
                <a:solidFill>
                  <a:srgbClr val="4E75A8"/>
                </a:solidFill>
              </a:rPr>
              <a:t>Cyber crime </a:t>
            </a:r>
          </a:p>
          <a:p>
            <a:pPr marL="1371600" lvl="2" indent="-228600" rtl="0">
              <a:lnSpc>
                <a:spcPct val="115000"/>
              </a:lnSpc>
              <a:spcBef>
                <a:spcPts val="0"/>
              </a:spcBef>
              <a:buClr>
                <a:schemeClr val="dk1"/>
              </a:buClr>
              <a:buSzPct val="100000"/>
            </a:pPr>
            <a:r>
              <a:rPr lang="en-US" sz="2800">
                <a:solidFill>
                  <a:schemeClr val="dk1"/>
                </a:solidFill>
              </a:rPr>
              <a:t>Data theft, identity theft, extortion etc.</a:t>
            </a:r>
          </a:p>
          <a:p>
            <a:pPr marL="914400" lvl="1" indent="-228600" rtl="0">
              <a:lnSpc>
                <a:spcPct val="115000"/>
              </a:lnSpc>
              <a:spcBef>
                <a:spcPts val="0"/>
              </a:spcBef>
              <a:buClr>
                <a:srgbClr val="4E75A8"/>
              </a:buClr>
              <a:buSzPct val="100000"/>
            </a:pPr>
            <a:r>
              <a:rPr lang="en-US" sz="2800" b="1">
                <a:solidFill>
                  <a:srgbClr val="4E75A8"/>
                </a:solidFill>
              </a:rPr>
              <a:t>Copying and distribution of digital objects (software, music)</a:t>
            </a:r>
          </a:p>
          <a:p>
            <a:pPr marL="1371600" lvl="2" indent="-228600" rtl="0">
              <a:lnSpc>
                <a:spcPct val="115000"/>
              </a:lnSpc>
              <a:spcBef>
                <a:spcPts val="0"/>
              </a:spcBef>
              <a:buClr>
                <a:schemeClr val="dk1"/>
              </a:buClr>
              <a:buSzPct val="100000"/>
            </a:pPr>
            <a:r>
              <a:rPr lang="en-US" sz="2800">
                <a:solidFill>
                  <a:schemeClr val="dk1"/>
                </a:solidFill>
              </a:rPr>
              <a:t>Copyrights, patents, trade secrets. </a:t>
            </a:r>
          </a:p>
          <a:p>
            <a:pPr marL="1371600" lvl="2" indent="-228600" rtl="0">
              <a:lnSpc>
                <a:spcPct val="115000"/>
              </a:lnSpc>
              <a:spcBef>
                <a:spcPts val="0"/>
              </a:spcBef>
              <a:buClr>
                <a:schemeClr val="dk1"/>
              </a:buClr>
              <a:buSzPct val="100000"/>
            </a:pPr>
            <a:r>
              <a:rPr lang="en-US" sz="2800">
                <a:solidFill>
                  <a:schemeClr val="dk1"/>
                </a:solidFill>
              </a:rPr>
              <a:t>How are these applicable in the context of digital/computer objects?</a:t>
            </a:r>
          </a:p>
          <a:p>
            <a:pPr marL="914400" lvl="1" indent="-228600" rtl="0">
              <a:lnSpc>
                <a:spcPct val="115000"/>
              </a:lnSpc>
              <a:spcBef>
                <a:spcPts val="0"/>
              </a:spcBef>
              <a:buClr>
                <a:srgbClr val="4E75A8"/>
              </a:buClr>
              <a:buSzPct val="100000"/>
            </a:pPr>
            <a:r>
              <a:rPr lang="en-US" sz="2800" b="1">
                <a:solidFill>
                  <a:srgbClr val="4E75A8"/>
                </a:solidFill>
              </a:rPr>
              <a:t>Privacy </a:t>
            </a:r>
          </a:p>
          <a:p>
            <a:pPr marL="1371600" lvl="2" indent="-228600" rtl="0">
              <a:lnSpc>
                <a:spcPct val="115000"/>
              </a:lnSpc>
              <a:spcBef>
                <a:spcPts val="0"/>
              </a:spcBef>
              <a:spcAft>
                <a:spcPts val="1000"/>
              </a:spcAft>
              <a:buClr>
                <a:schemeClr val="dk1"/>
              </a:buClr>
              <a:buSzPct val="100000"/>
            </a:pPr>
            <a:r>
              <a:rPr lang="en-US" sz="2800">
                <a:solidFill>
                  <a:schemeClr val="dk1"/>
                </a:solidFill>
              </a:rPr>
              <a:t>Who can collect my information, how can I control it, how could it be used etc.?</a:t>
            </a:r>
          </a:p>
          <a:p>
            <a:pPr marL="0" lvl="0" indent="0">
              <a:spcBef>
                <a:spcPts val="0"/>
              </a:spcBef>
              <a:buNone/>
            </a:pPr>
            <a:endParaRPr sz="2800"/>
          </a:p>
        </p:txBody>
      </p:sp>
      <p:pic>
        <p:nvPicPr>
          <p:cNvPr id="27" name="Shape 27"/>
          <p:cNvPicPr preferRelativeResize="0"/>
          <p:nvPr/>
        </p:nvPicPr>
        <p:blipFill>
          <a:blip r:embed="rId3">
            <a:alphaModFix/>
          </a:blip>
          <a:stretch>
            <a:fillRect/>
          </a:stretch>
        </p:blipFill>
        <p:spPr>
          <a:xfrm>
            <a:off x="9754918" y="228600"/>
            <a:ext cx="2083425" cy="1889750"/>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4447800" y="1790550"/>
            <a:ext cx="6563999" cy="4586400"/>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Gloria Hallelujah"/>
            </a:pPr>
            <a:r>
              <a:rPr lang="en-US" sz="3000">
                <a:solidFill>
                  <a:schemeClr val="dk1"/>
                </a:solidFill>
              </a:rPr>
              <a:t>Do we need privacy</a:t>
            </a:r>
            <a:br>
              <a:rPr lang="en-US" sz="3000">
                <a:solidFill>
                  <a:schemeClr val="dk1"/>
                </a:solidFill>
              </a:rPr>
            </a:br>
            <a:r>
              <a:rPr lang="en-US" sz="3000">
                <a:solidFill>
                  <a:schemeClr val="dk1"/>
                </a:solidFill>
              </a:rPr>
              <a:t>only for individuals?</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buFont typeface="Gloria Hallelujah"/>
            </a:pPr>
            <a:r>
              <a:rPr lang="en-US" sz="3000" b="1">
                <a:solidFill>
                  <a:srgbClr val="4E75A8"/>
                </a:solidFill>
              </a:rPr>
              <a:t>Universities, hospitals, charities</a:t>
            </a:r>
            <a:r>
              <a:rPr lang="en-US" sz="3000">
                <a:solidFill>
                  <a:schemeClr val="dk1"/>
                </a:solidFill>
              </a:rPr>
              <a:t> require privacy and need to protect data of people they serve or have as employees.</a:t>
            </a:r>
          </a:p>
        </p:txBody>
      </p:sp>
      <p:sp>
        <p:nvSpPr>
          <p:cNvPr id="203" name="Shape 20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a:t>
            </a:r>
          </a:p>
        </p:txBody>
      </p:sp>
      <p:pic>
        <p:nvPicPr>
          <p:cNvPr id="204" name="Shape 204"/>
          <p:cNvPicPr preferRelativeResize="0"/>
          <p:nvPr/>
        </p:nvPicPr>
        <p:blipFill>
          <a:blip r:embed="rId3">
            <a:alphaModFix/>
          </a:blip>
          <a:stretch>
            <a:fillRect/>
          </a:stretch>
        </p:blipFill>
        <p:spPr>
          <a:xfrm>
            <a:off x="9218075" y="228600"/>
            <a:ext cx="2317199" cy="2516275"/>
          </a:xfrm>
          <a:prstGeom prst="rect">
            <a:avLst/>
          </a:prstGeom>
          <a:noFill/>
          <a:ln>
            <a:noFill/>
          </a:ln>
        </p:spPr>
      </p:pic>
      <p:pic>
        <p:nvPicPr>
          <p:cNvPr id="205" name="Shape 205"/>
          <p:cNvPicPr preferRelativeResize="0"/>
          <p:nvPr/>
        </p:nvPicPr>
        <p:blipFill>
          <a:blip r:embed="rId4">
            <a:alphaModFix/>
          </a:blip>
          <a:stretch>
            <a:fillRect/>
          </a:stretch>
        </p:blipFill>
        <p:spPr>
          <a:xfrm>
            <a:off x="1008250" y="529624"/>
            <a:ext cx="3052610" cy="5644251"/>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463300" y="310187"/>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Right to Be Forgotten Quiz</a:t>
            </a:r>
          </a:p>
        </p:txBody>
      </p:sp>
      <p:sp>
        <p:nvSpPr>
          <p:cNvPr id="212" name="Shape 212"/>
          <p:cNvSpPr txBox="1">
            <a:spLocks noGrp="1"/>
          </p:cNvSpPr>
          <p:nvPr>
            <p:ph type="body" idx="1"/>
          </p:nvPr>
        </p:nvSpPr>
        <p:spPr>
          <a:xfrm>
            <a:off x="494975" y="1273537"/>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a:solidFill>
                  <a:schemeClr val="dk1"/>
                </a:solidFill>
              </a:rPr>
              <a:t>In 2014, the European Court of Justice ruled that EU citizens have the “right to be forgotten” on the Internet. For example, Google must not return links to information that can be shown to be </a:t>
            </a:r>
            <a:r>
              <a:rPr lang="en-US" sz="2800">
                <a:solidFill>
                  <a:srgbClr val="333333"/>
                </a:solidFill>
                <a:highlight>
                  <a:srgbClr val="FFFFFF"/>
                </a:highlight>
              </a:rPr>
              <a:t>"inaccurate, inadequate, irrelevant or excessive". Which one of the following is an example of information that Google decided not to return as a search result to meet the ECJ ruling? </a:t>
            </a:r>
            <a:r>
              <a:rPr lang="en-US" sz="3000">
                <a:solidFill>
                  <a:srgbClr val="4E75A8"/>
                </a:solidFill>
              </a:rPr>
              <a:t>Choose the best answer.</a:t>
            </a:r>
          </a:p>
        </p:txBody>
      </p:sp>
      <p:pic>
        <p:nvPicPr>
          <p:cNvPr id="213" name="Shape 213"/>
          <p:cNvPicPr preferRelativeResize="0"/>
          <p:nvPr/>
        </p:nvPicPr>
        <p:blipFill>
          <a:blip r:embed="rId3">
            <a:alphaModFix/>
          </a:blip>
          <a:stretch>
            <a:fillRect/>
          </a:stretch>
        </p:blipFill>
        <p:spPr>
          <a:xfrm>
            <a:off x="1396949" y="267840"/>
            <a:ext cx="869974" cy="960375"/>
          </a:xfrm>
          <a:prstGeom prst="rect">
            <a:avLst/>
          </a:prstGeom>
          <a:noFill/>
          <a:ln>
            <a:noFill/>
          </a:ln>
        </p:spPr>
      </p:pic>
      <p:sp>
        <p:nvSpPr>
          <p:cNvPr id="214" name="Shape 214"/>
          <p:cNvSpPr/>
          <p:nvPr/>
        </p:nvSpPr>
        <p:spPr>
          <a:xfrm>
            <a:off x="778475" y="46255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5" name="Shape 215"/>
          <p:cNvSpPr txBox="1"/>
          <p:nvPr/>
        </p:nvSpPr>
        <p:spPr>
          <a:xfrm>
            <a:off x="1625550" y="4625525"/>
            <a:ext cx="10195200" cy="2008800"/>
          </a:xfrm>
          <a:prstGeom prst="rect">
            <a:avLst/>
          </a:prstGeom>
          <a:noFill/>
          <a:ln>
            <a:noFill/>
          </a:ln>
        </p:spPr>
        <p:txBody>
          <a:bodyPr lIns="91425" tIns="91425" rIns="91425" bIns="91425" anchor="ctr" anchorCtr="0">
            <a:noAutofit/>
          </a:bodyPr>
          <a:lstStyle/>
          <a:p>
            <a:pPr marL="0" lvl="0" indent="0" rtl="0">
              <a:spcBef>
                <a:spcPts val="0"/>
              </a:spcBef>
              <a:buClr>
                <a:schemeClr val="dk1"/>
              </a:buClr>
              <a:buSzPct val="37931"/>
              <a:buFont typeface="Arial"/>
              <a:buNone/>
            </a:pPr>
            <a:r>
              <a:rPr lang="en-US" sz="2900">
                <a:solidFill>
                  <a:srgbClr val="333333"/>
                </a:solidFill>
                <a:highlight>
                  <a:srgbClr val="FFFFFF"/>
                </a:highlight>
                <a:latin typeface="Gloria Hallelujah"/>
                <a:ea typeface="Gloria Hallelujah"/>
                <a:cs typeface="Gloria Hallelujah"/>
                <a:sym typeface="Gloria Hallelujah"/>
              </a:rPr>
              <a:t>Story about criminal conviction that was quashed on an appeal</a:t>
            </a:r>
          </a:p>
          <a:p>
            <a:pPr marL="0" lvl="0" indent="0" rtl="0">
              <a:spcBef>
                <a:spcPts val="0"/>
              </a:spcBef>
              <a:buClr>
                <a:schemeClr val="dk1"/>
              </a:buClr>
              <a:buSzPct val="37931"/>
              <a:buFont typeface="Arial"/>
              <a:buNone/>
            </a:pPr>
            <a:r>
              <a:rPr lang="en-US" sz="2900">
                <a:solidFill>
                  <a:srgbClr val="333333"/>
                </a:solidFill>
                <a:highlight>
                  <a:srgbClr val="FFFFFF"/>
                </a:highlight>
                <a:latin typeface="Gloria Hallelujah"/>
                <a:ea typeface="Gloria Hallelujah"/>
                <a:cs typeface="Gloria Hallelujah"/>
                <a:sym typeface="Gloria Hallelujah"/>
              </a:rPr>
              <a:t>A doctor requesting removal of links to newspaper stories about botched procedures performed by him</a:t>
            </a:r>
          </a:p>
          <a:p>
            <a:pPr marL="457200" lvl="0" indent="0" rtl="0">
              <a:spcBef>
                <a:spcPts val="0"/>
              </a:spcBef>
              <a:buNone/>
            </a:pPr>
            <a:endParaRPr sz="2900">
              <a:solidFill>
                <a:schemeClr val="dk1"/>
              </a:solidFill>
              <a:latin typeface="Gloria Hallelujah"/>
              <a:ea typeface="Gloria Hallelujah"/>
              <a:cs typeface="Gloria Hallelujah"/>
              <a:sym typeface="Gloria Hallelujah"/>
            </a:endParaRPr>
          </a:p>
        </p:txBody>
      </p:sp>
      <p:sp>
        <p:nvSpPr>
          <p:cNvPr id="216" name="Shape 216"/>
          <p:cNvSpPr/>
          <p:nvPr/>
        </p:nvSpPr>
        <p:spPr>
          <a:xfrm>
            <a:off x="778475" y="5512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Threats to Privacy</a:t>
            </a:r>
          </a:p>
        </p:txBody>
      </p:sp>
      <p:sp>
        <p:nvSpPr>
          <p:cNvPr id="223" name="Shape 223"/>
          <p:cNvSpPr txBox="1">
            <a:spLocks noGrp="1"/>
          </p:cNvSpPr>
          <p:nvPr>
            <p:ph type="body" idx="1"/>
          </p:nvPr>
        </p:nvSpPr>
        <p:spPr>
          <a:xfrm>
            <a:off x="4114925" y="1651700"/>
            <a:ext cx="7060499" cy="46244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buFont typeface="Gloria Hallelujah"/>
            </a:pPr>
            <a:r>
              <a:rPr lang="en-US" sz="3000" b="1">
                <a:solidFill>
                  <a:srgbClr val="6B9462"/>
                </a:solidFill>
              </a:rPr>
              <a:t>Traffic analysis </a:t>
            </a:r>
            <a:r>
              <a:rPr lang="en-US" sz="3000">
                <a:solidFill>
                  <a:schemeClr val="dk1"/>
                </a:solidFill>
              </a:rPr>
              <a:t>(we know who you talk to)</a:t>
            </a:r>
          </a:p>
          <a:p>
            <a:pPr marL="457200" lvl="0" indent="-228600" rtl="0">
              <a:lnSpc>
                <a:spcPct val="115000"/>
              </a:lnSpc>
              <a:spcBef>
                <a:spcPts val="0"/>
              </a:spcBef>
              <a:buClr>
                <a:schemeClr val="dk1"/>
              </a:buClr>
              <a:buSzPct val="100000"/>
              <a:buFont typeface="Gloria Hallelujah"/>
            </a:pPr>
            <a:r>
              <a:rPr lang="en-US" sz="3000" b="1">
                <a:solidFill>
                  <a:srgbClr val="6B9462"/>
                </a:solidFill>
              </a:rPr>
              <a:t>Surveillance </a:t>
            </a:r>
            <a:r>
              <a:rPr lang="en-US" sz="3000">
                <a:solidFill>
                  <a:schemeClr val="dk1"/>
                </a:solidFill>
              </a:rPr>
              <a:t>(scale and magnitude – cameras everywhere, Snowden disclosures)</a:t>
            </a:r>
          </a:p>
          <a:p>
            <a:pPr marL="457200" lvl="0" indent="-228600" rtl="0">
              <a:lnSpc>
                <a:spcPct val="115000"/>
              </a:lnSpc>
              <a:spcBef>
                <a:spcPts val="0"/>
              </a:spcBef>
              <a:buClr>
                <a:schemeClr val="dk1"/>
              </a:buClr>
              <a:buSzPct val="100000"/>
              <a:buFont typeface="Gloria Hallelujah"/>
            </a:pPr>
            <a:r>
              <a:rPr lang="en-US" sz="3000" b="1">
                <a:solidFill>
                  <a:srgbClr val="6B9462"/>
                </a:solidFill>
              </a:rPr>
              <a:t>Linking and making inferences</a:t>
            </a:r>
            <a:r>
              <a:rPr lang="en-US" sz="3000">
                <a:solidFill>
                  <a:schemeClr val="dk1"/>
                </a:solidFill>
              </a:rPr>
              <a:t> (big data, data mining, analytics)</a:t>
            </a:r>
          </a:p>
        </p:txBody>
      </p:sp>
      <p:pic>
        <p:nvPicPr>
          <p:cNvPr id="224" name="Shape 224"/>
          <p:cNvPicPr preferRelativeResize="0"/>
          <p:nvPr/>
        </p:nvPicPr>
        <p:blipFill>
          <a:blip r:embed="rId3">
            <a:alphaModFix/>
          </a:blip>
          <a:stretch>
            <a:fillRect/>
          </a:stretch>
        </p:blipFill>
        <p:spPr>
          <a:xfrm>
            <a:off x="461097" y="1169524"/>
            <a:ext cx="3653833" cy="5189599"/>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4191300" y="1371600"/>
            <a:ext cx="6984299" cy="49046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buFont typeface="Gloria Hallelujah"/>
            </a:pPr>
            <a:r>
              <a:rPr lang="en-US" sz="3000" b="1">
                <a:solidFill>
                  <a:srgbClr val="6B9462"/>
                </a:solidFill>
              </a:rPr>
              <a:t>Social media</a:t>
            </a:r>
            <a:r>
              <a:rPr lang="en-US" sz="3000">
                <a:solidFill>
                  <a:schemeClr val="dk1"/>
                </a:solidFill>
              </a:rPr>
              <a:t> (we know your friends)</a:t>
            </a:r>
          </a:p>
          <a:p>
            <a:pPr marL="457200" lvl="0" indent="-228600" rtl="0">
              <a:lnSpc>
                <a:spcPct val="115000"/>
              </a:lnSpc>
              <a:spcBef>
                <a:spcPts val="0"/>
              </a:spcBef>
              <a:buClr>
                <a:schemeClr val="dk1"/>
              </a:buClr>
              <a:buSzPct val="100000"/>
              <a:buFont typeface="Gloria Hallelujah"/>
            </a:pPr>
            <a:r>
              <a:rPr lang="en-US" sz="3000" b="1">
                <a:solidFill>
                  <a:srgbClr val="6B9462"/>
                </a:solidFill>
              </a:rPr>
              <a:t>Tracking of web browsing</a:t>
            </a:r>
            <a:r>
              <a:rPr lang="en-US" sz="3000">
                <a:solidFill>
                  <a:schemeClr val="dk1"/>
                </a:solidFill>
              </a:rPr>
              <a:t> (cookies)</a:t>
            </a:r>
          </a:p>
          <a:p>
            <a:pPr marL="457200" lvl="0" indent="-228600" rtl="0">
              <a:lnSpc>
                <a:spcPct val="115000"/>
              </a:lnSpc>
              <a:spcBef>
                <a:spcPts val="0"/>
              </a:spcBef>
              <a:buClr>
                <a:schemeClr val="dk1"/>
              </a:buClr>
              <a:buSzPct val="100000"/>
              <a:buFont typeface="Gloria Hallelujah"/>
            </a:pPr>
            <a:r>
              <a:rPr lang="en-US" sz="3000" b="1">
                <a:solidFill>
                  <a:srgbClr val="6B9462"/>
                </a:solidFill>
              </a:rPr>
              <a:t>Location aware applications</a:t>
            </a:r>
            <a:r>
              <a:rPr lang="en-US" sz="3000">
                <a:solidFill>
                  <a:schemeClr val="dk1"/>
                </a:solidFill>
              </a:rPr>
              <a:t> (we know where you have been)</a:t>
            </a:r>
          </a:p>
          <a:p>
            <a:pPr marL="457200" lvl="0" indent="-228600" rtl="0">
              <a:lnSpc>
                <a:spcPct val="115000"/>
              </a:lnSpc>
              <a:spcBef>
                <a:spcPts val="0"/>
              </a:spcBef>
              <a:buClr>
                <a:schemeClr val="dk1"/>
              </a:buClr>
              <a:buSzPct val="100000"/>
              <a:buFont typeface="Gloria Hallelujah"/>
            </a:pPr>
            <a:r>
              <a:rPr lang="en-US" sz="3000">
                <a:solidFill>
                  <a:schemeClr val="dk1"/>
                </a:solidFill>
              </a:rPr>
              <a:t>Sometimes </a:t>
            </a:r>
            <a:r>
              <a:rPr lang="en-US" sz="3000" b="1">
                <a:solidFill>
                  <a:srgbClr val="6B9462"/>
                </a:solidFill>
              </a:rPr>
              <a:t>we are willing parties</a:t>
            </a:r>
            <a:r>
              <a:rPr lang="en-US" sz="3000">
                <a:solidFill>
                  <a:schemeClr val="dk1"/>
                </a:solidFill>
              </a:rPr>
              <a:t> (loyalty cards in stores)</a:t>
            </a:r>
          </a:p>
        </p:txBody>
      </p:sp>
      <p:sp>
        <p:nvSpPr>
          <p:cNvPr id="231" name="Shape 23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Threats to Privacy</a:t>
            </a:r>
          </a:p>
        </p:txBody>
      </p:sp>
      <p:pic>
        <p:nvPicPr>
          <p:cNvPr id="232" name="Shape 232"/>
          <p:cNvPicPr preferRelativeResize="0"/>
          <p:nvPr/>
        </p:nvPicPr>
        <p:blipFill>
          <a:blip r:embed="rId3">
            <a:alphaModFix/>
          </a:blip>
          <a:stretch>
            <a:fillRect/>
          </a:stretch>
        </p:blipFill>
        <p:spPr>
          <a:xfrm>
            <a:off x="461097" y="1169524"/>
            <a:ext cx="3653833" cy="5189599"/>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534650" y="228600"/>
            <a:ext cx="11256299" cy="1143000"/>
          </a:xfrm>
          <a:prstGeom prst="rect">
            <a:avLst/>
          </a:prstGeom>
        </p:spPr>
        <p:txBody>
          <a:bodyPr lIns="117825" tIns="117825" rIns="117825" bIns="117825" anchor="ctr" anchorCtr="0">
            <a:noAutofit/>
          </a:bodyPr>
          <a:lstStyle/>
          <a:p>
            <a:pPr lvl="0" rtl="0">
              <a:spcBef>
                <a:spcPts val="0"/>
              </a:spcBef>
              <a:buNone/>
            </a:pPr>
            <a:r>
              <a:rPr lang="en-US"/>
              <a:t>Privacy Threats to Online Tracking Info</a:t>
            </a:r>
          </a:p>
        </p:txBody>
      </p:sp>
      <p:sp>
        <p:nvSpPr>
          <p:cNvPr id="239" name="Shape 239"/>
          <p:cNvSpPr txBox="1">
            <a:spLocks noGrp="1"/>
          </p:cNvSpPr>
          <p:nvPr>
            <p:ph type="body" idx="1"/>
          </p:nvPr>
        </p:nvSpPr>
        <p:spPr>
          <a:xfrm>
            <a:off x="812250" y="1202800"/>
            <a:ext cx="10363200" cy="51497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Gloria Hallelujah"/>
            </a:pPr>
            <a:r>
              <a:rPr lang="en-US" sz="2800">
                <a:solidFill>
                  <a:schemeClr val="dk1"/>
                </a:solidFill>
              </a:rPr>
              <a:t>Collection of </a:t>
            </a:r>
            <a:r>
              <a:rPr lang="en-US" sz="2800" b="1">
                <a:solidFill>
                  <a:srgbClr val="6B9462"/>
                </a:solidFill>
              </a:rPr>
              <a:t>information about you</a:t>
            </a:r>
            <a:r>
              <a:rPr lang="en-US" sz="2800">
                <a:solidFill>
                  <a:schemeClr val="dk1"/>
                </a:solidFill>
              </a:rPr>
              <a:t> (e.g., tracking) – with or without your consent?</a:t>
            </a:r>
          </a:p>
          <a:p>
            <a:pPr marL="457200" lvl="0" indent="-228600" rtl="0">
              <a:lnSpc>
                <a:spcPct val="100000"/>
              </a:lnSpc>
              <a:spcBef>
                <a:spcPts val="0"/>
              </a:spcBef>
              <a:buClr>
                <a:schemeClr val="dk1"/>
              </a:buClr>
              <a:buSzPct val="100000"/>
              <a:buFont typeface="Gloria Hallelujah"/>
            </a:pPr>
            <a:r>
              <a:rPr lang="en-US" sz="2800" b="1">
                <a:solidFill>
                  <a:srgbClr val="6B9462"/>
                </a:solidFill>
              </a:rPr>
              <a:t>Usage</a:t>
            </a:r>
            <a:r>
              <a:rPr lang="en-US" sz="2800">
                <a:solidFill>
                  <a:schemeClr val="dk1"/>
                </a:solidFill>
              </a:rPr>
              <a:t> – only used for specified purpose you agreed to?</a:t>
            </a:r>
          </a:p>
          <a:p>
            <a:pPr marL="457200" lvl="0" indent="-228600" rtl="0">
              <a:lnSpc>
                <a:spcPct val="100000"/>
              </a:lnSpc>
              <a:spcBef>
                <a:spcPts val="0"/>
              </a:spcBef>
              <a:buClr>
                <a:schemeClr val="dk1"/>
              </a:buClr>
              <a:buSzPct val="100000"/>
              <a:buFont typeface="Gloria Hallelujah"/>
            </a:pPr>
            <a:r>
              <a:rPr lang="en-US" sz="2800" b="1">
                <a:solidFill>
                  <a:srgbClr val="6B9462"/>
                </a:solidFill>
              </a:rPr>
              <a:t>Information retention</a:t>
            </a:r>
            <a:r>
              <a:rPr lang="en-US" sz="2800">
                <a:solidFill>
                  <a:schemeClr val="dk1"/>
                </a:solidFill>
              </a:rPr>
              <a:t> – how long can they keep it?</a:t>
            </a:r>
          </a:p>
          <a:p>
            <a:pPr marL="457200" lvl="0" indent="-228600" rtl="0">
              <a:lnSpc>
                <a:spcPct val="100000"/>
              </a:lnSpc>
              <a:spcBef>
                <a:spcPts val="0"/>
              </a:spcBef>
              <a:buClr>
                <a:schemeClr val="dk1"/>
              </a:buClr>
              <a:buSzPct val="100000"/>
              <a:buFont typeface="Gloria Hallelujah"/>
            </a:pPr>
            <a:r>
              <a:rPr lang="en-US" sz="2800" b="1">
                <a:solidFill>
                  <a:srgbClr val="6B9462"/>
                </a:solidFill>
              </a:rPr>
              <a:t>Information disclosure and sharing</a:t>
            </a:r>
            <a:r>
              <a:rPr lang="en-US" sz="2800">
                <a:solidFill>
                  <a:schemeClr val="dk1"/>
                </a:solidFill>
              </a:rPr>
              <a:t> – disclosed to only authorized or agreed to parties?</a:t>
            </a:r>
          </a:p>
          <a:p>
            <a:pPr marL="457200" lvl="0" indent="-228600" rtl="0">
              <a:lnSpc>
                <a:spcPct val="100000"/>
              </a:lnSpc>
              <a:spcBef>
                <a:spcPts val="0"/>
              </a:spcBef>
              <a:buClr>
                <a:schemeClr val="dk1"/>
              </a:buClr>
              <a:buSzPct val="100000"/>
              <a:buFont typeface="Gloria Hallelujah"/>
            </a:pPr>
            <a:r>
              <a:rPr lang="en-US" sz="2800" b="1">
                <a:solidFill>
                  <a:srgbClr val="6B9462"/>
                </a:solidFill>
              </a:rPr>
              <a:t>Privacy policy changes</a:t>
            </a:r>
            <a:r>
              <a:rPr lang="en-US" sz="2800">
                <a:solidFill>
                  <a:schemeClr val="dk1"/>
                </a:solidFill>
              </a:rPr>
              <a:t> – can information collector/holder change to a more lax policy without your agreement?</a:t>
            </a:r>
          </a:p>
          <a:p>
            <a:pPr marL="457200" lvl="0" indent="-228600" rtl="0">
              <a:lnSpc>
                <a:spcPct val="100000"/>
              </a:lnSpc>
              <a:spcBef>
                <a:spcPts val="0"/>
              </a:spcBef>
              <a:buClr>
                <a:schemeClr val="dk1"/>
              </a:buClr>
              <a:buSzPct val="100000"/>
              <a:buFont typeface="Gloria Hallelujah"/>
            </a:pPr>
            <a:r>
              <a:rPr lang="en-US" sz="2800" b="1">
                <a:solidFill>
                  <a:srgbClr val="6B9462"/>
                </a:solidFill>
              </a:rPr>
              <a:t>Information security </a:t>
            </a:r>
            <a:r>
              <a:rPr lang="en-US" sz="2800">
                <a:solidFill>
                  <a:schemeClr val="dk1"/>
                </a:solidFill>
              </a:rPr>
              <a:t>– identity and access management, monitoring, secure against various threats we discussed.</a:t>
            </a: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Example: Google Privacy Policy</a:t>
            </a:r>
          </a:p>
        </p:txBody>
      </p:sp>
      <p:sp>
        <p:nvSpPr>
          <p:cNvPr id="246" name="Shape 246"/>
          <p:cNvSpPr txBox="1">
            <a:spLocks noGrp="1"/>
          </p:cNvSpPr>
          <p:nvPr>
            <p:ph type="body" idx="1"/>
          </p:nvPr>
        </p:nvSpPr>
        <p:spPr>
          <a:xfrm>
            <a:off x="812250" y="1126600"/>
            <a:ext cx="10363200" cy="51497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b="1">
                <a:solidFill>
                  <a:srgbClr val="4E75A8"/>
                </a:solidFill>
              </a:rPr>
              <a:t>What information is collected about you?</a:t>
            </a:r>
          </a:p>
          <a:p>
            <a:pPr marL="914400" lvl="1" indent="-228600" rtl="0">
              <a:lnSpc>
                <a:spcPct val="100000"/>
              </a:lnSpc>
              <a:spcBef>
                <a:spcPts val="0"/>
              </a:spcBef>
              <a:buClr>
                <a:schemeClr val="dk1"/>
              </a:buClr>
              <a:buSzPct val="100000"/>
            </a:pPr>
            <a:r>
              <a:rPr lang="en-US" sz="2800" b="1">
                <a:solidFill>
                  <a:srgbClr val="6B9462"/>
                </a:solidFill>
              </a:rPr>
              <a:t>Personal information </a:t>
            </a:r>
            <a:r>
              <a:rPr lang="en-US" sz="2800">
                <a:solidFill>
                  <a:schemeClr val="dk1"/>
                </a:solidFill>
              </a:rPr>
              <a:t>like name, email address, credit card, telephone number etc. that we provide to create an account. Profile?</a:t>
            </a:r>
          </a:p>
          <a:p>
            <a:pPr marL="914400" lvl="1" indent="-228600" rtl="0">
              <a:lnSpc>
                <a:spcPct val="100000"/>
              </a:lnSpc>
              <a:spcBef>
                <a:spcPts val="0"/>
              </a:spcBef>
              <a:buClr>
                <a:schemeClr val="dk1"/>
              </a:buClr>
              <a:buSzPct val="100000"/>
            </a:pPr>
            <a:r>
              <a:rPr lang="en-US" sz="2800" b="1">
                <a:solidFill>
                  <a:srgbClr val="6B9462"/>
                </a:solidFill>
              </a:rPr>
              <a:t>Services </a:t>
            </a:r>
            <a:r>
              <a:rPr lang="en-US" sz="2800">
                <a:solidFill>
                  <a:schemeClr val="dk1"/>
                </a:solidFill>
              </a:rPr>
              <a:t>we visit a certain a website. Use it for advertising.</a:t>
            </a:r>
          </a:p>
          <a:p>
            <a:pPr marL="914400" lvl="1" indent="-228600" rtl="0">
              <a:lnSpc>
                <a:spcPct val="100000"/>
              </a:lnSpc>
              <a:spcBef>
                <a:spcPts val="0"/>
              </a:spcBef>
              <a:buClr>
                <a:schemeClr val="dk1"/>
              </a:buClr>
              <a:buSzPct val="100000"/>
            </a:pPr>
            <a:r>
              <a:rPr lang="en-US" sz="2800" b="1">
                <a:solidFill>
                  <a:srgbClr val="6B9462"/>
                </a:solidFill>
              </a:rPr>
              <a:t>Device information</a:t>
            </a:r>
            <a:r>
              <a:rPr lang="en-US" sz="2800">
                <a:solidFill>
                  <a:schemeClr val="dk1"/>
                </a:solidFill>
              </a:rPr>
              <a:t>: hardware model, OS, network information (IP address) etc.</a:t>
            </a:r>
          </a:p>
          <a:p>
            <a:pPr marL="914400" lvl="1" indent="-228600" rtl="0">
              <a:lnSpc>
                <a:spcPct val="100000"/>
              </a:lnSpc>
              <a:spcBef>
                <a:spcPts val="0"/>
              </a:spcBef>
              <a:buClr>
                <a:srgbClr val="6B9462"/>
              </a:buClr>
              <a:buSzPct val="100000"/>
            </a:pPr>
            <a:r>
              <a:rPr lang="en-US" sz="2800" b="1">
                <a:solidFill>
                  <a:srgbClr val="6B9462"/>
                </a:solidFill>
              </a:rPr>
              <a:t>Search queries</a:t>
            </a:r>
          </a:p>
          <a:p>
            <a:pPr marL="914400" lvl="1" indent="-228600" rtl="0">
              <a:lnSpc>
                <a:spcPct val="100000"/>
              </a:lnSpc>
              <a:spcBef>
                <a:spcPts val="0"/>
              </a:spcBef>
              <a:buClr>
                <a:schemeClr val="dk1"/>
              </a:buClr>
              <a:buSzPct val="100000"/>
            </a:pPr>
            <a:r>
              <a:rPr lang="en-US" sz="2800">
                <a:solidFill>
                  <a:schemeClr val="dk1"/>
                </a:solidFill>
              </a:rPr>
              <a:t>Who we </a:t>
            </a:r>
            <a:r>
              <a:rPr lang="en-US" sz="2800" b="1">
                <a:solidFill>
                  <a:srgbClr val="6B9462"/>
                </a:solidFill>
              </a:rPr>
              <a:t>call</a:t>
            </a:r>
            <a:r>
              <a:rPr lang="en-US" sz="2800">
                <a:solidFill>
                  <a:schemeClr val="dk1"/>
                </a:solidFill>
              </a:rPr>
              <a:t>? For long we talk?</a:t>
            </a:r>
          </a:p>
          <a:p>
            <a:pPr marL="914400" lvl="1" indent="-228600" rtl="0">
              <a:lnSpc>
                <a:spcPct val="100000"/>
              </a:lnSpc>
              <a:spcBef>
                <a:spcPts val="0"/>
              </a:spcBef>
              <a:buClr>
                <a:srgbClr val="6B9462"/>
              </a:buClr>
              <a:buSzPct val="100000"/>
            </a:pPr>
            <a:r>
              <a:rPr lang="en-US" sz="2800" b="1">
                <a:solidFill>
                  <a:srgbClr val="6B9462"/>
                </a:solidFill>
              </a:rPr>
              <a:t>Cookies</a:t>
            </a:r>
          </a:p>
          <a:p>
            <a:pPr marL="0" lvl="0" indent="0" rtl="0">
              <a:lnSpc>
                <a:spcPct val="100000"/>
              </a:lnSpc>
              <a:spcBef>
                <a:spcPts val="0"/>
              </a:spcBef>
              <a:buNone/>
            </a:pPr>
            <a:endParaRPr sz="2800"/>
          </a:p>
        </p:txBody>
      </p:sp>
      <p:sp>
        <p:nvSpPr>
          <p:cNvPr id="247" name="Shape 247"/>
          <p:cNvSpPr txBox="1"/>
          <p:nvPr/>
        </p:nvSpPr>
        <p:spPr>
          <a:xfrm>
            <a:off x="7389675" y="3858000"/>
            <a:ext cx="4286700" cy="3000000"/>
          </a:xfrm>
          <a:prstGeom prst="rect">
            <a:avLst/>
          </a:prstGeom>
          <a:noFill/>
          <a:ln>
            <a:noFill/>
          </a:ln>
        </p:spPr>
        <p:txBody>
          <a:bodyPr lIns="91425" tIns="91425" rIns="91425" bIns="91425" anchor="ctr" anchorCtr="0">
            <a:noAutofit/>
          </a:bodyPr>
          <a:lstStyle/>
          <a:p>
            <a:pPr marL="914400" lvl="1" indent="-406400" rtl="0">
              <a:spcBef>
                <a:spcPts val="0"/>
              </a:spcBef>
              <a:buClr>
                <a:schemeClr val="dk1"/>
              </a:buClr>
              <a:buSzPct val="100000"/>
              <a:buFont typeface="Gloria Hallelujah"/>
              <a:buChar char="●"/>
            </a:pPr>
            <a:r>
              <a:rPr lang="en-US" sz="2800" b="1">
                <a:solidFill>
                  <a:srgbClr val="6B9462"/>
                </a:solidFill>
                <a:latin typeface="Gloria Hallelujah"/>
                <a:ea typeface="Gloria Hallelujah"/>
                <a:cs typeface="Gloria Hallelujah"/>
                <a:sym typeface="Gloria Hallelujah"/>
              </a:rPr>
              <a:t>Location </a:t>
            </a:r>
            <a:r>
              <a:rPr lang="en-US" sz="2800">
                <a:solidFill>
                  <a:schemeClr val="dk1"/>
                </a:solidFill>
                <a:latin typeface="Gloria Hallelujah"/>
                <a:ea typeface="Gloria Hallelujah"/>
                <a:cs typeface="Gloria Hallelujah"/>
                <a:sym typeface="Gloria Hallelujah"/>
              </a:rPr>
              <a:t>information</a:t>
            </a:r>
          </a:p>
          <a:p>
            <a:pPr marL="914400" lvl="1" indent="-406400" rtl="0">
              <a:spcBef>
                <a:spcPts val="0"/>
              </a:spcBef>
              <a:buClr>
                <a:srgbClr val="6B9462"/>
              </a:buClr>
              <a:buSzPct val="100000"/>
              <a:buFont typeface="Gloria Hallelujah"/>
              <a:buChar char="●"/>
            </a:pPr>
            <a:r>
              <a:rPr lang="en-US" sz="2800" b="1">
                <a:solidFill>
                  <a:srgbClr val="6B9462"/>
                </a:solidFill>
                <a:latin typeface="Gloria Hallelujah"/>
                <a:ea typeface="Gloria Hallelujah"/>
                <a:cs typeface="Gloria Hallelujah"/>
                <a:sym typeface="Gloria Hallelujah"/>
              </a:rPr>
              <a:t>Applications</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4020775" y="1422975"/>
            <a:ext cx="7595099" cy="4904699"/>
          </a:xfrm>
          <a:prstGeom prst="rect">
            <a:avLst/>
          </a:prstGeom>
        </p:spPr>
        <p:txBody>
          <a:bodyPr lIns="117825" tIns="117825" rIns="117825" bIns="117825" anchor="t" anchorCtr="0">
            <a:noAutofit/>
          </a:bodyPr>
          <a:lstStyle/>
          <a:p>
            <a:pPr marL="0" indent="0" rtl="0">
              <a:lnSpc>
                <a:spcPct val="115000"/>
              </a:lnSpc>
              <a:spcBef>
                <a:spcPts val="0"/>
              </a:spcBef>
              <a:buNone/>
            </a:pPr>
            <a:r>
              <a:rPr lang="en-US" sz="3000" b="1">
                <a:solidFill>
                  <a:srgbClr val="4E75A8"/>
                </a:solidFill>
              </a:rPr>
              <a:t>How is collected information used?</a:t>
            </a:r>
          </a:p>
          <a:p>
            <a:pPr marL="0" lvl="0" indent="0" rtl="0">
              <a:lnSpc>
                <a:spcPct val="115000"/>
              </a:lnSpc>
              <a:spcBef>
                <a:spcPts val="0"/>
              </a:spcBef>
              <a:buNone/>
            </a:pPr>
            <a:endParaRPr sz="3000" b="1">
              <a:solidFill>
                <a:srgbClr val="4E75A8"/>
              </a:solidFill>
            </a:endParaRPr>
          </a:p>
          <a:p>
            <a:pPr marL="914400" lvl="1" indent="-228600" rtl="0">
              <a:lnSpc>
                <a:spcPct val="115000"/>
              </a:lnSpc>
              <a:spcBef>
                <a:spcPts val="0"/>
              </a:spcBef>
              <a:buClr>
                <a:schemeClr val="dk1"/>
              </a:buClr>
              <a:buSzPct val="100000"/>
            </a:pPr>
            <a:r>
              <a:rPr lang="en-US" sz="3000">
                <a:solidFill>
                  <a:schemeClr val="dk1"/>
                </a:solidFill>
              </a:rPr>
              <a:t>Improve user experience (</a:t>
            </a:r>
            <a:r>
              <a:rPr lang="en-US" sz="3000" b="1">
                <a:solidFill>
                  <a:srgbClr val="6B9462"/>
                </a:solidFill>
              </a:rPr>
              <a:t>personalization</a:t>
            </a:r>
            <a:r>
              <a:rPr lang="en-US" sz="3000">
                <a:solidFill>
                  <a:schemeClr val="dk1"/>
                </a:solidFill>
              </a:rPr>
              <a:t>)</a:t>
            </a:r>
          </a:p>
          <a:p>
            <a:pPr marL="914400" lvl="1" indent="-228600" rtl="0">
              <a:lnSpc>
                <a:spcPct val="115000"/>
              </a:lnSpc>
              <a:spcBef>
                <a:spcPts val="0"/>
              </a:spcBef>
              <a:buClr>
                <a:schemeClr val="dk1"/>
              </a:buClr>
              <a:buSzPct val="100000"/>
            </a:pPr>
            <a:r>
              <a:rPr lang="en-US" sz="3000">
                <a:solidFill>
                  <a:schemeClr val="dk1"/>
                </a:solidFill>
              </a:rPr>
              <a:t>For serving you </a:t>
            </a:r>
            <a:r>
              <a:rPr lang="en-US" sz="3000" b="1">
                <a:solidFill>
                  <a:srgbClr val="6B9462"/>
                </a:solidFill>
              </a:rPr>
              <a:t>targeted advertisements </a:t>
            </a:r>
            <a:r>
              <a:rPr lang="en-US" sz="3000">
                <a:solidFill>
                  <a:schemeClr val="dk1"/>
                </a:solidFill>
              </a:rPr>
              <a:t>(this is how they make their money) – we can set ad preferences.</a:t>
            </a:r>
          </a:p>
          <a:p>
            <a:pPr marL="0" lvl="0" indent="0" rtl="0">
              <a:lnSpc>
                <a:spcPct val="115000"/>
              </a:lnSpc>
              <a:spcBef>
                <a:spcPts val="0"/>
              </a:spcBef>
              <a:buNone/>
            </a:pPr>
            <a:endParaRPr sz="3000">
              <a:solidFill>
                <a:schemeClr val="dk1"/>
              </a:solidFill>
            </a:endParaRPr>
          </a:p>
        </p:txBody>
      </p:sp>
      <p:sp>
        <p:nvSpPr>
          <p:cNvPr id="254" name="Shape 25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Example: Google Privacy Policy</a:t>
            </a:r>
          </a:p>
        </p:txBody>
      </p:sp>
      <p:pic>
        <p:nvPicPr>
          <p:cNvPr id="255" name="Shape 255"/>
          <p:cNvPicPr preferRelativeResize="0"/>
          <p:nvPr/>
        </p:nvPicPr>
        <p:blipFill>
          <a:blip r:embed="rId3">
            <a:alphaModFix/>
          </a:blip>
          <a:stretch>
            <a:fillRect/>
          </a:stretch>
        </p:blipFill>
        <p:spPr>
          <a:xfrm>
            <a:off x="812250" y="1266062"/>
            <a:ext cx="2995624" cy="5218525"/>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812250" y="1136325"/>
            <a:ext cx="10363200" cy="5063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Who do they share it with?</a:t>
            </a:r>
          </a:p>
          <a:p>
            <a:pPr marL="914400" lvl="1" indent="-228600" rtl="0">
              <a:lnSpc>
                <a:spcPct val="100000"/>
              </a:lnSpc>
              <a:spcBef>
                <a:spcPts val="0"/>
              </a:spcBef>
              <a:buClr>
                <a:schemeClr val="dk1"/>
              </a:buClr>
              <a:buSzPct val="100000"/>
            </a:pPr>
            <a:r>
              <a:rPr lang="en-US" sz="3000" b="1">
                <a:solidFill>
                  <a:srgbClr val="6B9462"/>
                </a:solidFill>
              </a:rPr>
              <a:t>With opt-in</a:t>
            </a:r>
            <a:r>
              <a:rPr lang="en-US" sz="3000">
                <a:solidFill>
                  <a:srgbClr val="6B9462"/>
                </a:solidFill>
              </a:rPr>
              <a:t>,</a:t>
            </a:r>
            <a:r>
              <a:rPr lang="en-US" sz="3000">
                <a:solidFill>
                  <a:schemeClr val="dk1"/>
                </a:solidFill>
              </a:rPr>
              <a:t> can share with companies, individuals and organizations outside of Google.</a:t>
            </a:r>
          </a:p>
          <a:p>
            <a:pPr marL="914400" lvl="1" indent="-228600" rtl="0">
              <a:lnSpc>
                <a:spcPct val="100000"/>
              </a:lnSpc>
              <a:spcBef>
                <a:spcPts val="0"/>
              </a:spcBef>
              <a:buClr>
                <a:schemeClr val="dk1"/>
              </a:buClr>
              <a:buSzPct val="100000"/>
            </a:pPr>
            <a:r>
              <a:rPr lang="en-US" sz="3000" b="1">
                <a:solidFill>
                  <a:srgbClr val="6B9462"/>
                </a:solidFill>
              </a:rPr>
              <a:t>Domain administrators and resellers </a:t>
            </a:r>
            <a:r>
              <a:rPr lang="en-US" sz="3000">
                <a:solidFill>
                  <a:schemeClr val="dk1"/>
                </a:solidFill>
              </a:rPr>
              <a:t>who provide user support to your organization can get certain information about you that you give to Google.</a:t>
            </a:r>
          </a:p>
          <a:p>
            <a:pPr marL="914400" lvl="1" indent="-228600" rtl="0">
              <a:lnSpc>
                <a:spcPct val="100000"/>
              </a:lnSpc>
              <a:spcBef>
                <a:spcPts val="0"/>
              </a:spcBef>
              <a:buClr>
                <a:schemeClr val="dk1"/>
              </a:buClr>
              <a:buSzPct val="100000"/>
            </a:pPr>
            <a:r>
              <a:rPr lang="en-US" sz="3000" b="1">
                <a:solidFill>
                  <a:srgbClr val="6B9462"/>
                </a:solidFill>
              </a:rPr>
              <a:t>Affiliates and other trusted businesses </a:t>
            </a:r>
            <a:r>
              <a:rPr lang="en-US" sz="3000">
                <a:solidFill>
                  <a:schemeClr val="dk1"/>
                </a:solidFill>
              </a:rPr>
              <a:t>or persons with appropriate confidentiality and security measures.</a:t>
            </a:r>
          </a:p>
          <a:p>
            <a:pPr marL="914400" lvl="1" indent="-228600" rtl="0">
              <a:lnSpc>
                <a:spcPct val="100000"/>
              </a:lnSpc>
              <a:spcBef>
                <a:spcPts val="0"/>
              </a:spcBef>
              <a:buClr>
                <a:schemeClr val="dk1"/>
              </a:buClr>
              <a:buSzPct val="100000"/>
            </a:pPr>
            <a:r>
              <a:rPr lang="en-US" sz="3000">
                <a:solidFill>
                  <a:schemeClr val="dk1"/>
                </a:solidFill>
              </a:rPr>
              <a:t>For </a:t>
            </a:r>
            <a:r>
              <a:rPr lang="en-US" sz="3000" b="1">
                <a:solidFill>
                  <a:srgbClr val="6B9462"/>
                </a:solidFill>
              </a:rPr>
              <a:t>legal reasons</a:t>
            </a:r>
            <a:r>
              <a:rPr lang="en-US" sz="3000">
                <a:solidFill>
                  <a:schemeClr val="dk1"/>
                </a:solidFill>
              </a:rPr>
              <a:t>.</a:t>
            </a:r>
          </a:p>
        </p:txBody>
      </p:sp>
      <p:sp>
        <p:nvSpPr>
          <p:cNvPr id="262" name="Shape 26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Example: Google Privacy Policy</a:t>
            </a: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277575" y="1371600"/>
            <a:ext cx="7613699" cy="4904699"/>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3000" b="1">
                <a:solidFill>
                  <a:srgbClr val="6B9462"/>
                </a:solidFill>
              </a:rPr>
              <a:t>Information security</a:t>
            </a:r>
          </a:p>
          <a:p>
            <a:pPr marL="914400" lvl="2" indent="-228600" rtl="0">
              <a:lnSpc>
                <a:spcPct val="115000"/>
              </a:lnSpc>
              <a:spcBef>
                <a:spcPts val="0"/>
              </a:spcBef>
              <a:buClr>
                <a:schemeClr val="dk1"/>
              </a:buClr>
              <a:buSzPct val="100000"/>
            </a:pPr>
            <a:r>
              <a:rPr lang="en-US" sz="3000">
                <a:solidFill>
                  <a:schemeClr val="dk1"/>
                </a:solidFill>
              </a:rPr>
              <a:t>Many services use encryption</a:t>
            </a:r>
          </a:p>
          <a:p>
            <a:pPr marL="914400" lvl="2" indent="-228600" rtl="0">
              <a:lnSpc>
                <a:spcPct val="115000"/>
              </a:lnSpc>
              <a:spcBef>
                <a:spcPts val="0"/>
              </a:spcBef>
              <a:buClr>
                <a:schemeClr val="dk1"/>
              </a:buClr>
              <a:buSzPct val="100000"/>
            </a:pPr>
            <a:r>
              <a:rPr lang="en-US" sz="3000">
                <a:solidFill>
                  <a:schemeClr val="dk1"/>
                </a:solidFill>
              </a:rPr>
              <a:t>Stronger authentication (two factor)</a:t>
            </a:r>
          </a:p>
          <a:p>
            <a:pPr marL="914400" lvl="2" indent="-228600" rtl="0">
              <a:lnSpc>
                <a:spcPct val="115000"/>
              </a:lnSpc>
              <a:spcBef>
                <a:spcPts val="0"/>
              </a:spcBef>
              <a:buClr>
                <a:schemeClr val="dk1"/>
              </a:buClr>
              <a:buSzPct val="100000"/>
            </a:pPr>
            <a:r>
              <a:rPr lang="en-US" sz="3000">
                <a:solidFill>
                  <a:schemeClr val="dk1"/>
                </a:solidFill>
              </a:rPr>
              <a:t>Other safeguards</a:t>
            </a:r>
          </a:p>
          <a:p>
            <a:pPr marL="457200" lvl="0" indent="0" rtl="0">
              <a:lnSpc>
                <a:spcPct val="115000"/>
              </a:lnSpc>
              <a:spcBef>
                <a:spcPts val="0"/>
              </a:spcBef>
              <a:buNone/>
            </a:pPr>
            <a:endParaRPr sz="3000">
              <a:solidFill>
                <a:schemeClr val="dk1"/>
              </a:solidFill>
            </a:endParaRPr>
          </a:p>
          <a:p>
            <a:pPr marL="0" lvl="0" indent="0" rtl="0">
              <a:lnSpc>
                <a:spcPct val="115000"/>
              </a:lnSpc>
              <a:spcBef>
                <a:spcPts val="0"/>
              </a:spcBef>
              <a:buNone/>
            </a:pPr>
            <a:r>
              <a:rPr lang="en-US" sz="3000" b="1">
                <a:solidFill>
                  <a:srgbClr val="6B9462"/>
                </a:solidFill>
              </a:rPr>
              <a:t>Changes to privacy policy</a:t>
            </a:r>
          </a:p>
          <a:p>
            <a:pPr marL="914400" lvl="1" indent="-228600" rtl="0">
              <a:lnSpc>
                <a:spcPct val="115000"/>
              </a:lnSpc>
              <a:spcBef>
                <a:spcPts val="0"/>
              </a:spcBef>
              <a:buClr>
                <a:schemeClr val="dk1"/>
              </a:buClr>
              <a:buSzPct val="100000"/>
            </a:pPr>
            <a:r>
              <a:rPr lang="en-US" sz="3000">
                <a:solidFill>
                  <a:schemeClr val="dk1"/>
                </a:solidFill>
              </a:rPr>
              <a:t>Will not reduce user rights without your consent</a:t>
            </a:r>
          </a:p>
        </p:txBody>
      </p:sp>
      <p:sp>
        <p:nvSpPr>
          <p:cNvPr id="269" name="Shape 26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Example: Google Privacy Policy</a:t>
            </a:r>
          </a:p>
        </p:txBody>
      </p:sp>
      <p:pic>
        <p:nvPicPr>
          <p:cNvPr id="270" name="Shape 270"/>
          <p:cNvPicPr preferRelativeResize="0"/>
          <p:nvPr/>
        </p:nvPicPr>
        <p:blipFill>
          <a:blip r:embed="rId3">
            <a:alphaModFix/>
          </a:blip>
          <a:stretch>
            <a:fillRect/>
          </a:stretch>
        </p:blipFill>
        <p:spPr>
          <a:xfrm>
            <a:off x="812250" y="1266062"/>
            <a:ext cx="2995624" cy="5218525"/>
          </a:xfrm>
          <a:prstGeom prst="rect">
            <a:avLst/>
          </a:prstGeom>
          <a:noFill/>
          <a:ln>
            <a:noFill/>
          </a:ln>
        </p:spPr>
      </p:pic>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2365400" y="36727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EFF Quiz</a:t>
            </a:r>
          </a:p>
        </p:txBody>
      </p:sp>
      <p:sp>
        <p:nvSpPr>
          <p:cNvPr id="277" name="Shape 277"/>
          <p:cNvSpPr txBox="1">
            <a:spLocks noGrp="1"/>
          </p:cNvSpPr>
          <p:nvPr>
            <p:ph type="body" idx="1"/>
          </p:nvPr>
        </p:nvSpPr>
        <p:spPr>
          <a:xfrm>
            <a:off x="580225" y="1779837"/>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2800">
                <a:solidFill>
                  <a:schemeClr val="dk1"/>
                </a:solidFill>
              </a:rPr>
              <a:t>The Electronic Frontier Foundation (EFF) ranks websites with privacy scores based on how they deal with issues related to privacy. It gave AT&amp;T one of the lowest scores (just one out of five stars). What explains this low score?</a:t>
            </a:r>
          </a:p>
        </p:txBody>
      </p:sp>
      <p:pic>
        <p:nvPicPr>
          <p:cNvPr id="278" name="Shape 278"/>
          <p:cNvPicPr preferRelativeResize="0"/>
          <p:nvPr/>
        </p:nvPicPr>
        <p:blipFill>
          <a:blip r:embed="rId3">
            <a:alphaModFix/>
          </a:blip>
          <a:stretch>
            <a:fillRect/>
          </a:stretch>
        </p:blipFill>
        <p:spPr>
          <a:xfrm>
            <a:off x="993524" y="367274"/>
            <a:ext cx="1214200" cy="1340350"/>
          </a:xfrm>
          <a:prstGeom prst="rect">
            <a:avLst/>
          </a:prstGeom>
          <a:noFill/>
          <a:ln>
            <a:noFill/>
          </a:ln>
        </p:spPr>
      </p:pic>
      <p:sp>
        <p:nvSpPr>
          <p:cNvPr id="279" name="Shape 279"/>
          <p:cNvSpPr txBox="1"/>
          <p:nvPr/>
        </p:nvSpPr>
        <p:spPr>
          <a:xfrm>
            <a:off x="2365400" y="1242975"/>
            <a:ext cx="7945800" cy="768000"/>
          </a:xfrm>
          <a:prstGeom prst="rect">
            <a:avLst/>
          </a:prstGeom>
          <a:noFill/>
          <a:ln>
            <a:noFill/>
          </a:ln>
        </p:spPr>
        <p:txBody>
          <a:bodyPr lIns="91425" tIns="91425" rIns="91425" bIns="91425" anchor="ctr" anchorCtr="0">
            <a:noAutofit/>
          </a:bodyPr>
          <a:lstStyle/>
          <a:p>
            <a:pPr lvl="0" rtl="0">
              <a:spcBef>
                <a:spcPts val="0"/>
              </a:spcBef>
              <a:buClr>
                <a:schemeClr val="dk1"/>
              </a:buClr>
              <a:buSzPct val="36666"/>
              <a:buFont typeface="Arial"/>
              <a:buNone/>
            </a:pPr>
            <a:r>
              <a:rPr lang="en-US" sz="3000" b="1">
                <a:solidFill>
                  <a:srgbClr val="4E75A8"/>
                </a:solidFill>
                <a:latin typeface="Gloria Hallelujah"/>
                <a:ea typeface="Gloria Hallelujah"/>
                <a:cs typeface="Gloria Hallelujah"/>
                <a:sym typeface="Gloria Hallelujah"/>
              </a:rPr>
              <a:t>Check all that apply: </a:t>
            </a:r>
          </a:p>
          <a:p>
            <a:pPr lvl="0" rtl="0">
              <a:spcBef>
                <a:spcPts val="0"/>
              </a:spcBef>
              <a:buNone/>
            </a:pPr>
            <a:endParaRPr sz="3000" b="1">
              <a:solidFill>
                <a:srgbClr val="4E75A8"/>
              </a:solidFill>
              <a:latin typeface="Gloria Hallelujah"/>
              <a:ea typeface="Gloria Hallelujah"/>
              <a:cs typeface="Gloria Hallelujah"/>
              <a:sym typeface="Gloria Hallelujah"/>
            </a:endParaRPr>
          </a:p>
        </p:txBody>
      </p:sp>
      <p:sp>
        <p:nvSpPr>
          <p:cNvPr id="280" name="Shape 280"/>
          <p:cNvSpPr/>
          <p:nvPr/>
        </p:nvSpPr>
        <p:spPr>
          <a:xfrm>
            <a:off x="1275275" y="37674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1" name="Shape 281"/>
          <p:cNvSpPr txBox="1"/>
          <p:nvPr/>
        </p:nvSpPr>
        <p:spPr>
          <a:xfrm>
            <a:off x="2033375" y="4311300"/>
            <a:ext cx="9527099" cy="2008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Font typeface="Arial"/>
              <a:buNone/>
            </a:pPr>
            <a:endParaRPr sz="2800">
              <a:solidFill>
                <a:schemeClr val="dk1"/>
              </a:solidFill>
              <a:latin typeface="Gloria Hallelujah"/>
              <a:ea typeface="Gloria Hallelujah"/>
              <a:cs typeface="Gloria Hallelujah"/>
              <a:sym typeface="Gloria Hallelujah"/>
            </a:endParaRPr>
          </a:p>
          <a:p>
            <a:pPr marL="0" lvl="0" indent="0" rtl="0">
              <a:lnSpc>
                <a:spcPct val="115000"/>
              </a:lnSpc>
              <a:spcBef>
                <a:spcPts val="0"/>
              </a:spcBef>
              <a:buNone/>
            </a:pPr>
            <a:r>
              <a:rPr lang="en-US" sz="2800">
                <a:solidFill>
                  <a:schemeClr val="dk1"/>
                </a:solidFill>
                <a:latin typeface="Gloria Hallelujah"/>
                <a:ea typeface="Gloria Hallelujah"/>
                <a:cs typeface="Gloria Hallelujah"/>
                <a:sym typeface="Gloria Hallelujah"/>
              </a:rPr>
              <a:t>Does not disclose data retention policies</a:t>
            </a:r>
          </a:p>
          <a:p>
            <a:pPr marL="0" lvl="0" indent="0" rtl="0">
              <a:lnSpc>
                <a:spcPct val="115000"/>
              </a:lnSpc>
              <a:spcBef>
                <a:spcPts val="0"/>
              </a:spcBef>
              <a:buClr>
                <a:schemeClr val="dk1"/>
              </a:buClr>
              <a:buFont typeface="Arial"/>
              <a:buNone/>
            </a:pPr>
            <a:endParaRPr sz="2800">
              <a:solidFill>
                <a:schemeClr val="dk1"/>
              </a:solidFill>
              <a:latin typeface="Gloria Hallelujah"/>
              <a:ea typeface="Gloria Hallelujah"/>
              <a:cs typeface="Gloria Hallelujah"/>
              <a:sym typeface="Gloria Hallelujah"/>
            </a:endParaRPr>
          </a:p>
          <a:p>
            <a:pPr marL="0" lvl="0" indent="0" rtl="0">
              <a:lnSpc>
                <a:spcPct val="115000"/>
              </a:lnSpc>
              <a:spcBef>
                <a:spcPts val="0"/>
              </a:spcBef>
              <a:buNone/>
            </a:pPr>
            <a:r>
              <a:rPr lang="en-US" sz="2800">
                <a:solidFill>
                  <a:schemeClr val="dk1"/>
                </a:solidFill>
                <a:latin typeface="Gloria Hallelujah"/>
                <a:ea typeface="Gloria Hallelujah"/>
                <a:cs typeface="Gloria Hallelujah"/>
                <a:sym typeface="Gloria Hallelujah"/>
              </a:rPr>
              <a:t>Does not use industry best-practices</a:t>
            </a:r>
          </a:p>
          <a:p>
            <a:pPr marL="0" lvl="0" indent="0" rtl="0">
              <a:lnSpc>
                <a:spcPct val="115000"/>
              </a:lnSpc>
              <a:spcBef>
                <a:spcPts val="0"/>
              </a:spcBef>
              <a:buNone/>
            </a:pPr>
            <a:endParaRPr sz="2800">
              <a:solidFill>
                <a:schemeClr val="dk1"/>
              </a:solidFill>
              <a:latin typeface="Gloria Hallelujah"/>
              <a:ea typeface="Gloria Hallelujah"/>
              <a:cs typeface="Gloria Hallelujah"/>
              <a:sym typeface="Gloria Hallelujah"/>
            </a:endParaRPr>
          </a:p>
          <a:p>
            <a:pPr marL="0" lvl="0" indent="0" rtl="0">
              <a:lnSpc>
                <a:spcPct val="115000"/>
              </a:lnSpc>
              <a:spcBef>
                <a:spcPts val="0"/>
              </a:spcBef>
              <a:buClr>
                <a:schemeClr val="dk1"/>
              </a:buClr>
              <a:buSzPct val="39285"/>
              <a:buFont typeface="Arial"/>
              <a:buNone/>
            </a:pPr>
            <a:r>
              <a:rPr lang="en-US" sz="2800">
                <a:solidFill>
                  <a:schemeClr val="dk1"/>
                </a:solidFill>
                <a:latin typeface="Gloria Hallelujah"/>
                <a:ea typeface="Gloria Hallelujah"/>
                <a:cs typeface="Gloria Hallelujah"/>
                <a:sym typeface="Gloria Hallelujah"/>
              </a:rPr>
              <a:t>Does not tell users about government data demands</a:t>
            </a:r>
          </a:p>
          <a:p>
            <a:pPr marL="457200" lvl="0" indent="0" rtl="0">
              <a:lnSpc>
                <a:spcPct val="115000"/>
              </a:lnSpc>
              <a:spcBef>
                <a:spcPts val="0"/>
              </a:spcBef>
              <a:buClr>
                <a:schemeClr val="dk1"/>
              </a:buClr>
              <a:buFont typeface="Arial"/>
              <a:buNone/>
            </a:pPr>
            <a:endParaRPr sz="2800">
              <a:solidFill>
                <a:schemeClr val="dk1"/>
              </a:solidFill>
              <a:latin typeface="Gloria Hallelujah"/>
              <a:ea typeface="Gloria Hallelujah"/>
              <a:cs typeface="Gloria Hallelujah"/>
              <a:sym typeface="Gloria Hallelujah"/>
            </a:endParaRPr>
          </a:p>
          <a:p>
            <a:pPr marL="457200" lvl="0" indent="0" rtl="0">
              <a:lnSpc>
                <a:spcPct val="115000"/>
              </a:lnSpc>
              <a:spcBef>
                <a:spcPts val="0"/>
              </a:spcBef>
              <a:buNone/>
            </a:pPr>
            <a:endParaRPr sz="2800">
              <a:solidFill>
                <a:schemeClr val="dk1"/>
              </a:solidFill>
              <a:latin typeface="Gloria Hallelujah"/>
              <a:ea typeface="Gloria Hallelujah"/>
              <a:cs typeface="Gloria Hallelujah"/>
              <a:sym typeface="Gloria Hallelujah"/>
            </a:endParaRPr>
          </a:p>
        </p:txBody>
      </p:sp>
      <p:sp>
        <p:nvSpPr>
          <p:cNvPr id="282" name="Shape 282"/>
          <p:cNvSpPr/>
          <p:nvPr/>
        </p:nvSpPr>
        <p:spPr>
          <a:xfrm>
            <a:off x="1275275" y="47217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3" name="Shape 283"/>
          <p:cNvSpPr/>
          <p:nvPr/>
        </p:nvSpPr>
        <p:spPr>
          <a:xfrm>
            <a:off x="1275275" y="56761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317125" y="46567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Legal Deterrents Quiz</a:t>
            </a:r>
          </a:p>
        </p:txBody>
      </p:sp>
      <p:sp>
        <p:nvSpPr>
          <p:cNvPr id="34" name="Shape 34"/>
          <p:cNvSpPr txBox="1">
            <a:spLocks noGrp="1"/>
          </p:cNvSpPr>
          <p:nvPr>
            <p:ph type="body" idx="1"/>
          </p:nvPr>
        </p:nvSpPr>
        <p:spPr>
          <a:xfrm>
            <a:off x="650275" y="1385650"/>
            <a:ext cx="10904100" cy="3502500"/>
          </a:xfrm>
          <a:prstGeom prst="rect">
            <a:avLst/>
          </a:prstGeom>
        </p:spPr>
        <p:txBody>
          <a:bodyPr lIns="117825" tIns="117825" rIns="117825" bIns="117825" anchor="t" anchorCtr="0">
            <a:noAutofit/>
          </a:bodyPr>
          <a:lstStyle/>
          <a:p>
            <a:pPr marL="0" lvl="0" indent="0" rtl="0">
              <a:lnSpc>
                <a:spcPct val="115000"/>
              </a:lnSpc>
              <a:spcBef>
                <a:spcPts val="0"/>
              </a:spcBef>
              <a:buNone/>
            </a:pPr>
            <a:r>
              <a:rPr lang="en-US" sz="2800">
                <a:solidFill>
                  <a:schemeClr val="dk1"/>
                </a:solidFill>
              </a:rPr>
              <a:t>Technology and other safeguards for cyber security are largely defensive in nature. The only way they can impact a threat source is by increasing the work factor for an attacker. Can laws be used to reduce the magnitude of threats? </a:t>
            </a:r>
            <a:r>
              <a:rPr lang="en-US" sz="2800">
                <a:solidFill>
                  <a:srgbClr val="4E75A8"/>
                </a:solidFill>
              </a:rPr>
              <a:t>Choose the best answer:</a:t>
            </a:r>
          </a:p>
          <a:p>
            <a:pPr marL="0" lvl="0" indent="0" rtl="0">
              <a:lnSpc>
                <a:spcPct val="115000"/>
              </a:lnSpc>
              <a:spcBef>
                <a:spcPts val="0"/>
              </a:spcBef>
              <a:buNone/>
            </a:pPr>
            <a:endParaRPr sz="2800">
              <a:solidFill>
                <a:schemeClr val="dk1"/>
              </a:solidFill>
            </a:endParaRPr>
          </a:p>
          <a:p>
            <a:pPr marL="0" lvl="0" indent="0" rtl="0">
              <a:lnSpc>
                <a:spcPct val="115000"/>
              </a:lnSpc>
              <a:spcBef>
                <a:spcPts val="0"/>
              </a:spcBef>
              <a:buNone/>
            </a:pPr>
            <a:endParaRPr sz="2800">
              <a:solidFill>
                <a:schemeClr val="dk1"/>
              </a:solidFill>
            </a:endParaRPr>
          </a:p>
        </p:txBody>
      </p:sp>
      <p:pic>
        <p:nvPicPr>
          <p:cNvPr id="35" name="Shape 35"/>
          <p:cNvPicPr preferRelativeResize="0"/>
          <p:nvPr/>
        </p:nvPicPr>
        <p:blipFill>
          <a:blip r:embed="rId3">
            <a:alphaModFix/>
          </a:blip>
          <a:stretch>
            <a:fillRect/>
          </a:stretch>
        </p:blipFill>
        <p:spPr>
          <a:xfrm>
            <a:off x="1203355" y="262149"/>
            <a:ext cx="1057944" cy="1167850"/>
          </a:xfrm>
          <a:prstGeom prst="rect">
            <a:avLst/>
          </a:prstGeom>
          <a:noFill/>
          <a:ln>
            <a:noFill/>
          </a:ln>
        </p:spPr>
      </p:pic>
      <p:sp>
        <p:nvSpPr>
          <p:cNvPr id="36" name="Shape 36"/>
          <p:cNvSpPr txBox="1"/>
          <p:nvPr/>
        </p:nvSpPr>
        <p:spPr>
          <a:xfrm>
            <a:off x="1744800" y="6055362"/>
            <a:ext cx="5016899" cy="768000"/>
          </a:xfrm>
          <a:prstGeom prst="rect">
            <a:avLst/>
          </a:prstGeom>
          <a:noFill/>
          <a:ln>
            <a:noFill/>
          </a:ln>
        </p:spPr>
        <p:txBody>
          <a:bodyPr lIns="91425" tIns="91425" rIns="91425" bIns="91425" anchor="ctr" anchorCtr="0">
            <a:noAutofit/>
          </a:bodyPr>
          <a:lstStyle/>
          <a:p>
            <a:pPr lvl="0" rtl="0">
              <a:spcBef>
                <a:spcPts val="0"/>
              </a:spcBef>
              <a:buNone/>
            </a:pPr>
            <a:endParaRPr>
              <a:latin typeface="Gloria Hallelujah"/>
              <a:ea typeface="Gloria Hallelujah"/>
              <a:cs typeface="Gloria Hallelujah"/>
              <a:sym typeface="Gloria Hallelujah"/>
            </a:endParaRPr>
          </a:p>
        </p:txBody>
      </p:sp>
      <p:sp>
        <p:nvSpPr>
          <p:cNvPr id="37" name="Shape 37"/>
          <p:cNvSpPr/>
          <p:nvPr/>
        </p:nvSpPr>
        <p:spPr>
          <a:xfrm>
            <a:off x="843775" y="43307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 name="Shape 38"/>
          <p:cNvSpPr txBox="1"/>
          <p:nvPr/>
        </p:nvSpPr>
        <p:spPr>
          <a:xfrm>
            <a:off x="1203350" y="4243600"/>
            <a:ext cx="10319099" cy="2008800"/>
          </a:xfrm>
          <a:prstGeom prst="rect">
            <a:avLst/>
          </a:prstGeom>
          <a:noFill/>
          <a:ln>
            <a:noFill/>
          </a:ln>
        </p:spPr>
        <p:txBody>
          <a:bodyPr lIns="91425" tIns="91425" rIns="91425" bIns="91425" anchor="ctr" anchorCtr="0">
            <a:noAutofit/>
          </a:bodyPr>
          <a:lstStyle/>
          <a:p>
            <a:pPr marL="457200" lvl="0" indent="0" rtl="0">
              <a:lnSpc>
                <a:spcPct val="115000"/>
              </a:lnSpc>
              <a:spcBef>
                <a:spcPts val="0"/>
              </a:spcBef>
              <a:buNone/>
            </a:pPr>
            <a:r>
              <a:rPr lang="en-US" sz="2800" b="1">
                <a:solidFill>
                  <a:srgbClr val="4E75A8"/>
                </a:solidFill>
                <a:latin typeface="Gloria Hallelujah"/>
                <a:ea typeface="Gloria Hallelujah"/>
                <a:cs typeface="Gloria Hallelujah"/>
                <a:sym typeface="Gloria Hallelujah"/>
              </a:rPr>
              <a:t>Yes</a:t>
            </a:r>
            <a:r>
              <a:rPr lang="en-US" sz="2800">
                <a:solidFill>
                  <a:schemeClr val="dk1"/>
                </a:solidFill>
                <a:latin typeface="Gloria Hallelujah"/>
                <a:ea typeface="Gloria Hallelujah"/>
                <a:cs typeface="Gloria Hallelujah"/>
                <a:sym typeface="Gloria Hallelujah"/>
              </a:rPr>
              <a:t>, laws can provide criminal sanctions against those who commit cyber crime</a:t>
            </a:r>
          </a:p>
          <a:p>
            <a:pPr marL="457200" lvl="0" indent="0" rtl="0">
              <a:lnSpc>
                <a:spcPct val="115000"/>
              </a:lnSpc>
              <a:spcBef>
                <a:spcPts val="0"/>
              </a:spcBef>
              <a:buNone/>
            </a:pPr>
            <a:r>
              <a:rPr lang="en-US" sz="2800" b="1">
                <a:solidFill>
                  <a:srgbClr val="4E75A8"/>
                </a:solidFill>
                <a:latin typeface="Gloria Hallelujah"/>
                <a:ea typeface="Gloria Hallelujah"/>
                <a:cs typeface="Gloria Hallelujah"/>
                <a:sym typeface="Gloria Hallelujah"/>
              </a:rPr>
              <a:t>No</a:t>
            </a:r>
            <a:r>
              <a:rPr lang="en-US" sz="2800">
                <a:solidFill>
                  <a:schemeClr val="dk1"/>
                </a:solidFill>
                <a:latin typeface="Gloria Hallelujah"/>
                <a:ea typeface="Gloria Hallelujah"/>
                <a:cs typeface="Gloria Hallelujah"/>
                <a:sym typeface="Gloria Hallelujah"/>
              </a:rPr>
              <a:t>, cyber crime has increased even as new laws have been put in place.</a:t>
            </a:r>
          </a:p>
        </p:txBody>
      </p:sp>
      <p:sp>
        <p:nvSpPr>
          <p:cNvPr id="39" name="Shape 39"/>
          <p:cNvSpPr/>
          <p:nvPr/>
        </p:nvSpPr>
        <p:spPr>
          <a:xfrm>
            <a:off x="843775" y="53614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2747300" y="6533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Google Privacy Policy Quiz</a:t>
            </a:r>
          </a:p>
        </p:txBody>
      </p:sp>
      <p:sp>
        <p:nvSpPr>
          <p:cNvPr id="290" name="Shape 290"/>
          <p:cNvSpPr txBox="1">
            <a:spLocks noGrp="1"/>
          </p:cNvSpPr>
          <p:nvPr>
            <p:ph type="body" idx="1"/>
          </p:nvPr>
        </p:nvSpPr>
        <p:spPr>
          <a:xfrm>
            <a:off x="808825" y="2463325"/>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Does Google privacy policy disclose data retention policy?</a:t>
            </a:r>
          </a:p>
          <a:p>
            <a:pPr marL="0" lvl="0" indent="0" rtl="0">
              <a:lnSpc>
                <a:spcPct val="100000"/>
              </a:lnSpc>
              <a:spcBef>
                <a:spcPts val="0"/>
              </a:spcBef>
              <a:buNone/>
            </a:pPr>
            <a:endParaRPr sz="3000">
              <a:solidFill>
                <a:schemeClr val="dk1"/>
              </a:solidFill>
            </a:endParaRPr>
          </a:p>
        </p:txBody>
      </p:sp>
      <p:pic>
        <p:nvPicPr>
          <p:cNvPr id="291" name="Shape 291"/>
          <p:cNvPicPr preferRelativeResize="0"/>
          <p:nvPr/>
        </p:nvPicPr>
        <p:blipFill>
          <a:blip r:embed="rId3">
            <a:alphaModFix/>
          </a:blip>
          <a:stretch>
            <a:fillRect/>
          </a:stretch>
        </p:blipFill>
        <p:spPr>
          <a:xfrm>
            <a:off x="1058274" y="684624"/>
            <a:ext cx="1322599" cy="1459999"/>
          </a:xfrm>
          <a:prstGeom prst="rect">
            <a:avLst/>
          </a:prstGeom>
          <a:noFill/>
          <a:ln>
            <a:noFill/>
          </a:ln>
        </p:spPr>
      </p:pic>
      <p:sp>
        <p:nvSpPr>
          <p:cNvPr id="292" name="Shape 292"/>
          <p:cNvSpPr/>
          <p:nvPr/>
        </p:nvSpPr>
        <p:spPr>
          <a:xfrm>
            <a:off x="5463000" y="37360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3" name="Shape 293"/>
          <p:cNvSpPr txBox="1"/>
          <p:nvPr/>
        </p:nvSpPr>
        <p:spPr>
          <a:xfrm>
            <a:off x="2747300" y="152901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294" name="Shape 294"/>
          <p:cNvSpPr/>
          <p:nvPr/>
        </p:nvSpPr>
        <p:spPr>
          <a:xfrm>
            <a:off x="5463000" y="47307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5" name="Shape 295"/>
          <p:cNvSpPr txBox="1"/>
          <p:nvPr/>
        </p:nvSpPr>
        <p:spPr>
          <a:xfrm>
            <a:off x="6322550" y="3756075"/>
            <a:ext cx="9527099" cy="2008800"/>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Yes</a:t>
            </a:r>
          </a:p>
          <a:p>
            <a:pPr marL="0" lvl="0" indent="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marL="0" lvl="0" indent="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No</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pic>
        <p:nvPicPr>
          <p:cNvPr id="296" name="Shape 296"/>
          <p:cNvPicPr preferRelativeResize="0"/>
          <p:nvPr/>
        </p:nvPicPr>
        <p:blipFill>
          <a:blip r:embed="rId4">
            <a:alphaModFix/>
          </a:blip>
          <a:stretch>
            <a:fillRect/>
          </a:stretch>
        </p:blipFill>
        <p:spPr>
          <a:xfrm>
            <a:off x="808825" y="3522312"/>
            <a:ext cx="4210799" cy="2476325"/>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2747300" y="6533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Legal Deterrents Quiz</a:t>
            </a:r>
          </a:p>
        </p:txBody>
      </p:sp>
      <p:sp>
        <p:nvSpPr>
          <p:cNvPr id="303" name="Shape 303"/>
          <p:cNvSpPr txBox="1">
            <a:spLocks noGrp="1"/>
          </p:cNvSpPr>
          <p:nvPr>
            <p:ph type="body" idx="1"/>
          </p:nvPr>
        </p:nvSpPr>
        <p:spPr>
          <a:xfrm>
            <a:off x="808825" y="2500975"/>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Poor privacy is good for bad guys because they can use information about you to craft... </a:t>
            </a:r>
          </a:p>
          <a:p>
            <a:pPr marL="0" lvl="0" indent="0" rtl="0">
              <a:lnSpc>
                <a:spcPct val="100000"/>
              </a:lnSpc>
              <a:spcBef>
                <a:spcPts val="0"/>
              </a:spcBef>
              <a:buNone/>
            </a:pPr>
            <a:endParaRPr sz="3000">
              <a:solidFill>
                <a:schemeClr val="dk1"/>
              </a:solidFill>
            </a:endParaRPr>
          </a:p>
        </p:txBody>
      </p:sp>
      <p:pic>
        <p:nvPicPr>
          <p:cNvPr id="304" name="Shape 304"/>
          <p:cNvPicPr preferRelativeResize="0"/>
          <p:nvPr/>
        </p:nvPicPr>
        <p:blipFill>
          <a:blip r:embed="rId3">
            <a:alphaModFix/>
          </a:blip>
          <a:stretch>
            <a:fillRect/>
          </a:stretch>
        </p:blipFill>
        <p:spPr>
          <a:xfrm>
            <a:off x="1201474" y="716924"/>
            <a:ext cx="1322599" cy="1459999"/>
          </a:xfrm>
          <a:prstGeom prst="rect">
            <a:avLst/>
          </a:prstGeom>
          <a:noFill/>
          <a:ln>
            <a:noFill/>
          </a:ln>
        </p:spPr>
      </p:pic>
      <p:sp>
        <p:nvSpPr>
          <p:cNvPr id="305" name="Shape 305"/>
          <p:cNvSpPr/>
          <p:nvPr/>
        </p:nvSpPr>
        <p:spPr>
          <a:xfrm>
            <a:off x="1873375" y="39849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6" name="Shape 306"/>
          <p:cNvSpPr txBox="1"/>
          <p:nvPr/>
        </p:nvSpPr>
        <p:spPr>
          <a:xfrm>
            <a:off x="2747300" y="1529025"/>
            <a:ext cx="7010099" cy="768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Mark all applicable answers.</a:t>
            </a:r>
          </a:p>
        </p:txBody>
      </p:sp>
      <p:sp>
        <p:nvSpPr>
          <p:cNvPr id="307" name="Shape 307"/>
          <p:cNvSpPr/>
          <p:nvPr/>
        </p:nvSpPr>
        <p:spPr>
          <a:xfrm>
            <a:off x="1873375" y="49979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8" name="Shape 308"/>
          <p:cNvSpPr txBox="1"/>
          <p:nvPr/>
        </p:nvSpPr>
        <p:spPr>
          <a:xfrm>
            <a:off x="2664900" y="3984950"/>
            <a:ext cx="9527099" cy="2008800"/>
          </a:xfrm>
          <a:prstGeom prst="rect">
            <a:avLst/>
          </a:prstGeom>
          <a:noFill/>
          <a:ln>
            <a:noFill/>
          </a:ln>
        </p:spPr>
        <p:txBody>
          <a:bodyPr lIns="91425" tIns="91425" rIns="91425" bIns="91425" anchor="ctr" anchorCtr="0">
            <a:noAutofit/>
          </a:bodyPr>
          <a:lstStyle/>
          <a:p>
            <a:pPr marL="0" lvl="0" indent="0" rtl="0">
              <a:spcBef>
                <a:spcPts val="0"/>
              </a:spcBef>
              <a:buNone/>
            </a:pPr>
            <a:r>
              <a:rPr lang="en-US" sz="3000">
                <a:solidFill>
                  <a:schemeClr val="dk1"/>
                </a:solidFill>
                <a:latin typeface="Gloria Hallelujah"/>
                <a:ea typeface="Gloria Hallelujah"/>
                <a:cs typeface="Gloria Hallelujah"/>
                <a:sym typeface="Gloria Hallelujah"/>
              </a:rPr>
              <a:t>Targeted phishing attacks</a:t>
            </a:r>
          </a:p>
          <a:p>
            <a:pPr marL="0" lvl="0" indent="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marL="0" lvl="0" indent="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Gain access to your online accounts</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Shape 314"/>
          <p:cNvPicPr preferRelativeResize="0"/>
          <p:nvPr/>
        </p:nvPicPr>
        <p:blipFill>
          <a:blip r:embed="rId3">
            <a:alphaModFix/>
          </a:blip>
          <a:stretch>
            <a:fillRect/>
          </a:stretch>
        </p:blipFill>
        <p:spPr>
          <a:xfrm>
            <a:off x="560125" y="2593325"/>
            <a:ext cx="3669025" cy="3843199"/>
          </a:xfrm>
          <a:prstGeom prst="rect">
            <a:avLst/>
          </a:prstGeom>
          <a:noFill/>
          <a:ln>
            <a:noFill/>
          </a:ln>
        </p:spPr>
      </p:pic>
      <p:sp>
        <p:nvSpPr>
          <p:cNvPr id="315" name="Shape 31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Facebook Privacy Policies</a:t>
            </a:r>
          </a:p>
        </p:txBody>
      </p:sp>
      <p:sp>
        <p:nvSpPr>
          <p:cNvPr id="316" name="Shape 316"/>
          <p:cNvSpPr txBox="1">
            <a:spLocks noGrp="1"/>
          </p:cNvSpPr>
          <p:nvPr>
            <p:ph type="body" idx="1"/>
          </p:nvPr>
        </p:nvSpPr>
        <p:spPr>
          <a:xfrm>
            <a:off x="4496825" y="457200"/>
            <a:ext cx="6780899" cy="4904699"/>
          </a:xfrm>
          <a:prstGeom prst="rect">
            <a:avLst/>
          </a:prstGeom>
        </p:spPr>
        <p:txBody>
          <a:bodyPr lIns="117825" tIns="117825" rIns="117825" bIns="117825" anchor="t" anchorCtr="0">
            <a:noAutofit/>
          </a:bodyPr>
          <a:lstStyle/>
          <a:p>
            <a:pPr marL="0" lvl="0" indent="0" rtl="0">
              <a:lnSpc>
                <a:spcPct val="115000"/>
              </a:lnSpc>
              <a:spcBef>
                <a:spcPts val="0"/>
              </a:spcBef>
              <a:buNone/>
            </a:pPr>
            <a:endParaRPr sz="3000">
              <a:solidFill>
                <a:schemeClr val="dk1"/>
              </a:solidFill>
            </a:endParaRPr>
          </a:p>
          <a:p>
            <a:pPr marL="0" lvl="0" indent="0" rtl="0">
              <a:lnSpc>
                <a:spcPct val="115000"/>
              </a:lnSpc>
              <a:spcBef>
                <a:spcPts val="0"/>
              </a:spcBef>
              <a:buNone/>
            </a:pPr>
            <a:endParaRPr sz="3000">
              <a:solidFill>
                <a:schemeClr val="dk1"/>
              </a:solidFill>
            </a:endParaRPr>
          </a:p>
          <a:p>
            <a:pPr marL="0" lvl="0" indent="0" rtl="0">
              <a:lnSpc>
                <a:spcPct val="115000"/>
              </a:lnSpc>
              <a:spcBef>
                <a:spcPts val="0"/>
              </a:spcBef>
              <a:buNone/>
            </a:pPr>
            <a:endParaRPr sz="3000">
              <a:solidFill>
                <a:schemeClr val="dk1"/>
              </a:solidFill>
            </a:endParaRPr>
          </a:p>
          <a:p>
            <a:pPr marL="0" lvl="0" indent="0" rtl="0">
              <a:lnSpc>
                <a:spcPct val="115000"/>
              </a:lnSpc>
              <a:spcBef>
                <a:spcPts val="0"/>
              </a:spcBef>
              <a:buClr>
                <a:schemeClr val="dk1"/>
              </a:buClr>
              <a:buFont typeface="Arial"/>
              <a:buNone/>
            </a:pPr>
            <a:endParaRPr sz="3000">
              <a:solidFill>
                <a:schemeClr val="dk1"/>
              </a:solidFill>
            </a:endParaRPr>
          </a:p>
          <a:p>
            <a:pPr marL="0" lvl="0" indent="0" rtl="0">
              <a:lnSpc>
                <a:spcPct val="115000"/>
              </a:lnSpc>
              <a:spcBef>
                <a:spcPts val="0"/>
              </a:spcBef>
              <a:buClr>
                <a:schemeClr val="dk1"/>
              </a:buClr>
              <a:buFont typeface="Arial"/>
              <a:buNone/>
            </a:pPr>
            <a:endParaRPr sz="3000">
              <a:solidFill>
                <a:schemeClr val="dk1"/>
              </a:solidFill>
            </a:endParaRPr>
          </a:p>
          <a:p>
            <a:pPr marL="0" lvl="0" indent="0" rtl="0">
              <a:lnSpc>
                <a:spcPct val="115000"/>
              </a:lnSpc>
              <a:spcBef>
                <a:spcPts val="0"/>
              </a:spcBef>
              <a:buClr>
                <a:schemeClr val="dk1"/>
              </a:buClr>
              <a:buSzPct val="36666"/>
              <a:buFont typeface="Arial"/>
              <a:buNone/>
            </a:pPr>
            <a:r>
              <a:rPr lang="en-US" sz="3000" b="1">
                <a:solidFill>
                  <a:srgbClr val="990000"/>
                </a:solidFill>
              </a:rPr>
              <a:t>Not really</a:t>
            </a:r>
            <a:r>
              <a:rPr lang="en-US" sz="3000">
                <a:solidFill>
                  <a:schemeClr val="dk1"/>
                </a:solidFill>
              </a:rPr>
              <a:t>, Facebook had issues and actually the United States Federal Trade Commission went after it for violation of user privacy.</a:t>
            </a:r>
          </a:p>
        </p:txBody>
      </p:sp>
      <p:sp>
        <p:nvSpPr>
          <p:cNvPr id="317" name="Shape 317"/>
          <p:cNvSpPr txBox="1"/>
          <p:nvPr/>
        </p:nvSpPr>
        <p:spPr>
          <a:xfrm>
            <a:off x="868825" y="487450"/>
            <a:ext cx="10148999"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Do companies adhere and operate according to the privacy policy you gave consent to?</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812250" y="1136150"/>
            <a:ext cx="10363200" cy="5140200"/>
          </a:xfrm>
          <a:prstGeom prst="rect">
            <a:avLst/>
          </a:prstGeom>
        </p:spPr>
        <p:txBody>
          <a:bodyPr lIns="117825" tIns="117825" rIns="117825" bIns="117825" anchor="t" anchorCtr="0">
            <a:noAutofit/>
          </a:bodyPr>
          <a:lstStyle/>
          <a:p>
            <a:pPr marL="0" indent="0" rtl="0">
              <a:lnSpc>
                <a:spcPct val="115000"/>
              </a:lnSpc>
              <a:spcBef>
                <a:spcPts val="0"/>
              </a:spcBef>
              <a:buNone/>
            </a:pPr>
            <a:r>
              <a:rPr lang="en-US" sz="3000" b="1">
                <a:solidFill>
                  <a:srgbClr val="4E75A8"/>
                </a:solidFill>
              </a:rPr>
              <a:t>What did it do or did not do?</a:t>
            </a:r>
          </a:p>
          <a:p>
            <a:pPr marL="0" lvl="0" indent="0" rtl="0">
              <a:lnSpc>
                <a:spcPct val="115000"/>
              </a:lnSpc>
              <a:spcBef>
                <a:spcPts val="0"/>
              </a:spcBef>
              <a:buNone/>
            </a:pPr>
            <a:endParaRPr sz="3000" b="1">
              <a:solidFill>
                <a:srgbClr val="4E75A8"/>
              </a:solidFill>
            </a:endParaRPr>
          </a:p>
          <a:p>
            <a:pPr marL="914400" lvl="1" indent="-228600" rtl="0">
              <a:lnSpc>
                <a:spcPct val="115000"/>
              </a:lnSpc>
              <a:spcBef>
                <a:spcPts val="0"/>
              </a:spcBef>
              <a:buClr>
                <a:schemeClr val="dk1"/>
              </a:buClr>
              <a:buSzPct val="100000"/>
            </a:pPr>
            <a:r>
              <a:rPr lang="en-US" sz="3000">
                <a:solidFill>
                  <a:schemeClr val="dk1"/>
                </a:solidFill>
              </a:rPr>
              <a:t>Made information users designated as private – friend list – </a:t>
            </a:r>
            <a:r>
              <a:rPr lang="en-US" sz="3000" b="1">
                <a:solidFill>
                  <a:srgbClr val="6B9462"/>
                </a:solidFill>
              </a:rPr>
              <a:t>public without consent</a:t>
            </a:r>
          </a:p>
          <a:p>
            <a:pPr marL="914400" lvl="1" indent="-228600" rtl="0">
              <a:lnSpc>
                <a:spcPct val="115000"/>
              </a:lnSpc>
              <a:spcBef>
                <a:spcPts val="0"/>
              </a:spcBef>
              <a:buClr>
                <a:schemeClr val="dk1"/>
              </a:buClr>
              <a:buSzPct val="100000"/>
            </a:pPr>
            <a:r>
              <a:rPr lang="en-US" sz="3000">
                <a:solidFill>
                  <a:schemeClr val="dk1"/>
                </a:solidFill>
              </a:rPr>
              <a:t>Made personal information available to applications of friends</a:t>
            </a:r>
          </a:p>
          <a:p>
            <a:pPr marL="914400" lvl="1" indent="-228600" rtl="0">
              <a:lnSpc>
                <a:spcPct val="115000"/>
              </a:lnSpc>
              <a:spcBef>
                <a:spcPts val="0"/>
              </a:spcBef>
              <a:buClr>
                <a:schemeClr val="dk1"/>
              </a:buClr>
              <a:buSzPct val="100000"/>
            </a:pPr>
            <a:r>
              <a:rPr lang="en-US" sz="3000" b="1">
                <a:solidFill>
                  <a:srgbClr val="6B9462"/>
                </a:solidFill>
              </a:rPr>
              <a:t>Shared information with advertisers </a:t>
            </a:r>
            <a:r>
              <a:rPr lang="en-US" sz="3000">
                <a:solidFill>
                  <a:schemeClr val="dk1"/>
                </a:solidFill>
              </a:rPr>
              <a:t>that it had promised not to share</a:t>
            </a:r>
          </a:p>
          <a:p>
            <a:pPr marL="914400" lvl="1" indent="-228600" rtl="0">
              <a:lnSpc>
                <a:spcPct val="115000"/>
              </a:lnSpc>
              <a:spcBef>
                <a:spcPts val="0"/>
              </a:spcBef>
              <a:buClr>
                <a:schemeClr val="dk1"/>
              </a:buClr>
              <a:buSzPct val="100000"/>
            </a:pPr>
            <a:r>
              <a:rPr lang="en-US" sz="3000">
                <a:solidFill>
                  <a:schemeClr val="dk1"/>
                </a:solidFill>
              </a:rPr>
              <a:t>Verified apps were </a:t>
            </a:r>
            <a:r>
              <a:rPr lang="en-US" sz="3000" b="1">
                <a:solidFill>
                  <a:srgbClr val="6B9462"/>
                </a:solidFill>
              </a:rPr>
              <a:t>not really verified</a:t>
            </a:r>
          </a:p>
          <a:p>
            <a:pPr marL="0" lvl="0" indent="0" rtl="0">
              <a:lnSpc>
                <a:spcPct val="115000"/>
              </a:lnSpc>
              <a:spcBef>
                <a:spcPts val="0"/>
              </a:spcBef>
              <a:buNone/>
            </a:pPr>
            <a:endParaRPr sz="3000">
              <a:solidFill>
                <a:schemeClr val="dk1"/>
              </a:solidFill>
            </a:endParaRPr>
          </a:p>
        </p:txBody>
      </p:sp>
      <p:sp>
        <p:nvSpPr>
          <p:cNvPr id="324" name="Shape 32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Facebook Privacy Policies</a:t>
            </a:r>
          </a:p>
        </p:txBody>
      </p:sp>
      <p:pic>
        <p:nvPicPr>
          <p:cNvPr id="325" name="Shape 325"/>
          <p:cNvPicPr preferRelativeResize="0"/>
          <p:nvPr/>
        </p:nvPicPr>
        <p:blipFill>
          <a:blip r:embed="rId3">
            <a:alphaModFix/>
          </a:blip>
          <a:stretch>
            <a:fillRect/>
          </a:stretch>
        </p:blipFill>
        <p:spPr>
          <a:xfrm>
            <a:off x="9531325" y="-151550"/>
            <a:ext cx="2290200" cy="2398925"/>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812250" y="1107500"/>
            <a:ext cx="10363200" cy="5168700"/>
          </a:xfrm>
          <a:prstGeom prst="rect">
            <a:avLst/>
          </a:prstGeom>
        </p:spPr>
        <p:txBody>
          <a:bodyPr lIns="117825" tIns="117825" rIns="117825" bIns="117825" anchor="t" anchorCtr="0">
            <a:noAutofit/>
          </a:bodyPr>
          <a:lstStyle/>
          <a:p>
            <a:pPr marL="0" indent="0" rtl="0">
              <a:lnSpc>
                <a:spcPct val="115000"/>
              </a:lnSpc>
              <a:spcBef>
                <a:spcPts val="0"/>
              </a:spcBef>
              <a:buNone/>
            </a:pPr>
            <a:r>
              <a:rPr lang="en-US" sz="3000" b="1">
                <a:solidFill>
                  <a:srgbClr val="990000"/>
                </a:solidFill>
              </a:rPr>
              <a:t>Consequences of privacy policy violation:</a:t>
            </a:r>
          </a:p>
          <a:p>
            <a:pPr marL="0" lvl="0" indent="0" rtl="0">
              <a:lnSpc>
                <a:spcPct val="115000"/>
              </a:lnSpc>
              <a:spcBef>
                <a:spcPts val="0"/>
              </a:spcBef>
              <a:buNone/>
            </a:pPr>
            <a:endParaRPr sz="3000" b="1">
              <a:solidFill>
                <a:srgbClr val="990000"/>
              </a:solidFill>
            </a:endParaRPr>
          </a:p>
          <a:p>
            <a:pPr marL="914400" lvl="2" indent="-228600" rtl="0">
              <a:lnSpc>
                <a:spcPct val="115000"/>
              </a:lnSpc>
              <a:spcBef>
                <a:spcPts val="0"/>
              </a:spcBef>
              <a:buClr>
                <a:schemeClr val="dk1"/>
              </a:buClr>
              <a:buSzPct val="100000"/>
            </a:pPr>
            <a:r>
              <a:rPr lang="en-US" sz="3000" b="1">
                <a:solidFill>
                  <a:srgbClr val="6B9462"/>
                </a:solidFill>
              </a:rPr>
              <a:t>3</a:t>
            </a:r>
            <a:r>
              <a:rPr lang="en-US" sz="3000" b="1" baseline="30000">
                <a:solidFill>
                  <a:srgbClr val="6B9462"/>
                </a:solidFill>
              </a:rPr>
              <a:t>rd</a:t>
            </a:r>
            <a:r>
              <a:rPr lang="en-US" sz="3000" b="1">
                <a:solidFill>
                  <a:srgbClr val="6B9462"/>
                </a:solidFill>
              </a:rPr>
              <a:t> party privacy audits </a:t>
            </a:r>
            <a:r>
              <a:rPr lang="en-US" sz="3000">
                <a:solidFill>
                  <a:schemeClr val="dk1"/>
                </a:solidFill>
              </a:rPr>
              <a:t>every 2 years for the next 20 years</a:t>
            </a:r>
          </a:p>
          <a:p>
            <a:pPr marL="914400" lvl="2" indent="-228600" rtl="0">
              <a:lnSpc>
                <a:spcPct val="115000"/>
              </a:lnSpc>
              <a:spcBef>
                <a:spcPts val="0"/>
              </a:spcBef>
              <a:buClr>
                <a:schemeClr val="dk1"/>
              </a:buClr>
              <a:buSzPct val="100000"/>
            </a:pPr>
            <a:r>
              <a:rPr lang="en-US" sz="3000" b="1">
                <a:solidFill>
                  <a:srgbClr val="6B9462"/>
                </a:solidFill>
              </a:rPr>
              <a:t>Prohibited from misrepresenting privacy</a:t>
            </a:r>
            <a:r>
              <a:rPr lang="en-US" sz="3000">
                <a:solidFill>
                  <a:schemeClr val="dk1"/>
                </a:solidFill>
              </a:rPr>
              <a:t> and security setting provided to consumers</a:t>
            </a:r>
          </a:p>
          <a:p>
            <a:pPr marL="914400" lvl="2" indent="-228600" rtl="0">
              <a:lnSpc>
                <a:spcPct val="115000"/>
              </a:lnSpc>
              <a:spcBef>
                <a:spcPts val="0"/>
              </a:spcBef>
              <a:buClr>
                <a:schemeClr val="dk1"/>
              </a:buClr>
              <a:buSzPct val="100000"/>
            </a:pPr>
            <a:r>
              <a:rPr lang="en-US" sz="3000" b="1">
                <a:solidFill>
                  <a:srgbClr val="6B9462"/>
                </a:solidFill>
              </a:rPr>
              <a:t>Obtain affirmative express consent before sharing user information</a:t>
            </a:r>
            <a:r>
              <a:rPr lang="en-US" sz="3000">
                <a:solidFill>
                  <a:schemeClr val="dk1"/>
                </a:solidFill>
              </a:rPr>
              <a:t> in a way that exceeds their privacy settings</a:t>
            </a:r>
          </a:p>
          <a:p>
            <a:pPr marL="0" lvl="0" indent="0" rtl="0">
              <a:lnSpc>
                <a:spcPct val="115000"/>
              </a:lnSpc>
              <a:spcBef>
                <a:spcPts val="0"/>
              </a:spcBef>
              <a:buNone/>
            </a:pPr>
            <a:endParaRPr sz="3000">
              <a:solidFill>
                <a:schemeClr val="dk1"/>
              </a:solidFill>
            </a:endParaRPr>
          </a:p>
        </p:txBody>
      </p:sp>
      <p:sp>
        <p:nvSpPr>
          <p:cNvPr id="332" name="Shape 33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FTC Sanctions</a:t>
            </a:r>
          </a:p>
        </p:txBody>
      </p:sp>
      <p:pic>
        <p:nvPicPr>
          <p:cNvPr id="333" name="Shape 333"/>
          <p:cNvPicPr preferRelativeResize="0"/>
          <p:nvPr/>
        </p:nvPicPr>
        <p:blipFill>
          <a:blip r:embed="rId3">
            <a:alphaModFix/>
          </a:blip>
          <a:stretch>
            <a:fillRect/>
          </a:stretch>
        </p:blipFill>
        <p:spPr>
          <a:xfrm>
            <a:off x="9531325" y="-151550"/>
            <a:ext cx="2290200" cy="2398925"/>
          </a:xfrm>
          <a:prstGeom prst="rect">
            <a:avLst/>
          </a:prstGeom>
          <a:noFill/>
          <a:ln>
            <a:noFill/>
          </a:ln>
        </p:spPr>
      </p:pic>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 Enhancing Technologies</a:t>
            </a:r>
          </a:p>
        </p:txBody>
      </p:sp>
      <p:sp>
        <p:nvSpPr>
          <p:cNvPr id="340" name="Shape 340"/>
          <p:cNvSpPr txBox="1">
            <a:spLocks noGrp="1"/>
          </p:cNvSpPr>
          <p:nvPr>
            <p:ph type="body" idx="1"/>
          </p:nvPr>
        </p:nvSpPr>
        <p:spPr>
          <a:xfrm>
            <a:off x="163375" y="1078875"/>
            <a:ext cx="12061500" cy="5140200"/>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Gloria Hallelujah"/>
            </a:pPr>
            <a:r>
              <a:rPr lang="en-US" sz="3000" b="1">
                <a:solidFill>
                  <a:srgbClr val="4E75A8"/>
                </a:solidFill>
              </a:rPr>
              <a:t>Tor</a:t>
            </a:r>
            <a:r>
              <a:rPr lang="en-US" sz="3000">
                <a:solidFill>
                  <a:schemeClr val="dk1"/>
                </a:solidFill>
              </a:rPr>
              <a:t> (network traffic analysis would not allow someone to know where we are coming from)</a:t>
            </a:r>
          </a:p>
          <a:p>
            <a:pPr marL="914400" lvl="0" indent="-228600" rtl="0">
              <a:lnSpc>
                <a:spcPct val="100000"/>
              </a:lnSpc>
              <a:spcBef>
                <a:spcPts val="0"/>
              </a:spcBef>
              <a:buClr>
                <a:schemeClr val="dk1"/>
              </a:buClr>
              <a:buSzPct val="100000"/>
              <a:buFont typeface="Gloria Hallelujah"/>
            </a:pPr>
            <a:r>
              <a:rPr lang="en-US" sz="2800">
                <a:solidFill>
                  <a:schemeClr val="dk1"/>
                </a:solidFill>
              </a:rPr>
              <a:t>Alice does not want web service to know she is accessing it.</a:t>
            </a:r>
          </a:p>
          <a:p>
            <a:pPr lvl="0" rtl="0">
              <a:spcBef>
                <a:spcPts val="0"/>
              </a:spcBef>
              <a:buNone/>
            </a:pPr>
            <a:endParaRPr sz="2800"/>
          </a:p>
        </p:txBody>
      </p:sp>
      <p:sp>
        <p:nvSpPr>
          <p:cNvPr id="341" name="Shape 341"/>
          <p:cNvSpPr/>
          <p:nvPr/>
        </p:nvSpPr>
        <p:spPr>
          <a:xfrm>
            <a:off x="2475725" y="5407400"/>
            <a:ext cx="1766400" cy="9641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342" name="Shape 342"/>
          <p:cNvSpPr/>
          <p:nvPr/>
        </p:nvSpPr>
        <p:spPr>
          <a:xfrm>
            <a:off x="8726725" y="4065950"/>
            <a:ext cx="1766400" cy="9641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pic>
        <p:nvPicPr>
          <p:cNvPr id="343" name="Shape 343"/>
          <p:cNvPicPr preferRelativeResize="0"/>
          <p:nvPr/>
        </p:nvPicPr>
        <p:blipFill>
          <a:blip r:embed="rId3">
            <a:alphaModFix/>
          </a:blip>
          <a:stretch>
            <a:fillRect/>
          </a:stretch>
        </p:blipFill>
        <p:spPr>
          <a:xfrm>
            <a:off x="512101" y="2801400"/>
            <a:ext cx="11210221" cy="3570200"/>
          </a:xfrm>
          <a:prstGeom prst="rect">
            <a:avLst/>
          </a:prstGeom>
          <a:noFill/>
          <a:ln>
            <a:noFill/>
          </a:ln>
        </p:spPr>
      </p:pic>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Privacy Enhancing Technologies</a:t>
            </a:r>
          </a:p>
        </p:txBody>
      </p:sp>
      <p:sp>
        <p:nvSpPr>
          <p:cNvPr id="350" name="Shape 350"/>
          <p:cNvSpPr txBox="1">
            <a:spLocks noGrp="1"/>
          </p:cNvSpPr>
          <p:nvPr>
            <p:ph type="body" idx="1"/>
          </p:nvPr>
        </p:nvSpPr>
        <p:spPr>
          <a:xfrm>
            <a:off x="773350" y="1126600"/>
            <a:ext cx="10402200" cy="5149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TOR: </a:t>
            </a:r>
            <a:r>
              <a:rPr lang="en-US" sz="3000" b="1">
                <a:solidFill>
                  <a:srgbClr val="6B9462"/>
                </a:solidFill>
              </a:rPr>
              <a:t>Onion routing</a:t>
            </a:r>
            <a:r>
              <a:rPr lang="en-US" sz="3000">
                <a:solidFill>
                  <a:schemeClr val="dk1"/>
                </a:solidFill>
              </a:rPr>
              <a:t> is the basic idea</a:t>
            </a:r>
          </a:p>
          <a:p>
            <a:pPr marL="1828800" lvl="2" indent="-228600" rtl="0">
              <a:lnSpc>
                <a:spcPct val="100000"/>
              </a:lnSpc>
              <a:spcBef>
                <a:spcPts val="0"/>
              </a:spcBef>
              <a:buClr>
                <a:schemeClr val="dk1"/>
              </a:buClr>
              <a:buSzPct val="100000"/>
              <a:buFont typeface="Gloria Hallelujah"/>
            </a:pPr>
            <a:r>
              <a:rPr lang="en-US" sz="3000">
                <a:solidFill>
                  <a:schemeClr val="dk1"/>
                </a:solidFill>
              </a:rPr>
              <a:t>With the help of a directory service, get a set of nodes</a:t>
            </a:r>
          </a:p>
          <a:p>
            <a:pPr marL="1828800" lvl="2" indent="-228600" rtl="0">
              <a:lnSpc>
                <a:spcPct val="100000"/>
              </a:lnSpc>
              <a:spcBef>
                <a:spcPts val="0"/>
              </a:spcBef>
              <a:buClr>
                <a:schemeClr val="dk1"/>
              </a:buClr>
              <a:buSzPct val="100000"/>
              <a:buFont typeface="Gloria Hallelujah"/>
            </a:pPr>
            <a:r>
              <a:rPr lang="en-US" sz="3000">
                <a:solidFill>
                  <a:schemeClr val="dk1"/>
                </a:solidFill>
              </a:rPr>
              <a:t>Random set and order</a:t>
            </a:r>
          </a:p>
          <a:p>
            <a:pPr marL="1828800" lvl="2" indent="-228600" rtl="0">
              <a:lnSpc>
                <a:spcPct val="100000"/>
              </a:lnSpc>
              <a:spcBef>
                <a:spcPts val="0"/>
              </a:spcBef>
              <a:buClr>
                <a:schemeClr val="dk1"/>
              </a:buClr>
              <a:buSzPct val="100000"/>
              <a:buFont typeface="Gloria Hallelujah"/>
            </a:pPr>
            <a:r>
              <a:rPr lang="en-US" sz="3000">
                <a:solidFill>
                  <a:schemeClr val="dk1"/>
                </a:solidFill>
              </a:rPr>
              <a:t>Alice prepares a message and creates onion layers with encryption </a:t>
            </a:r>
          </a:p>
          <a:p>
            <a:pPr marL="914400" lvl="0" indent="-228600" rtl="0">
              <a:lnSpc>
                <a:spcPct val="100000"/>
              </a:lnSpc>
              <a:spcBef>
                <a:spcPts val="0"/>
              </a:spcBef>
              <a:buClr>
                <a:schemeClr val="dk1"/>
              </a:buClr>
              <a:buSzPct val="100000"/>
              <a:buFont typeface="Gloria Hallelujah"/>
            </a:pPr>
            <a:r>
              <a:rPr lang="en-US" sz="3000" b="1">
                <a:solidFill>
                  <a:srgbClr val="6B9462"/>
                </a:solidFill>
              </a:rPr>
              <a:t>Pseudo-anonymity</a:t>
            </a:r>
            <a:r>
              <a:rPr lang="en-US" sz="3000">
                <a:solidFill>
                  <a:schemeClr val="dk1"/>
                </a:solidFill>
              </a:rPr>
              <a:t> (fake or fictional identities), multiple identities etc. </a:t>
            </a:r>
          </a:p>
          <a:p>
            <a:pPr marL="914400" lvl="0" indent="-228600" rtl="0">
              <a:lnSpc>
                <a:spcPct val="100000"/>
              </a:lnSpc>
              <a:spcBef>
                <a:spcPts val="0"/>
              </a:spcBef>
              <a:buClr>
                <a:schemeClr val="dk1"/>
              </a:buClr>
              <a:buSzPct val="100000"/>
              <a:buFont typeface="Gloria Hallelujah"/>
            </a:pPr>
            <a:r>
              <a:rPr lang="en-US" sz="3000" b="1">
                <a:solidFill>
                  <a:srgbClr val="6B9462"/>
                </a:solidFill>
              </a:rPr>
              <a:t>Aggregation, privacy enhancing transformations </a:t>
            </a:r>
            <a:r>
              <a:rPr lang="en-US" sz="3000">
                <a:solidFill>
                  <a:schemeClr val="dk1"/>
                </a:solidFill>
              </a:rPr>
              <a:t>(generalization, anonymizing, diverse data values etc.)</a:t>
            </a:r>
          </a:p>
          <a:p>
            <a:pPr lvl="0" rtl="0">
              <a:spcBef>
                <a:spcPts val="0"/>
              </a:spcBef>
              <a:buNone/>
            </a:pPr>
            <a:endParaRPr sz="3000">
              <a:solidFill>
                <a:schemeClr val="dk1"/>
              </a:solidFill>
            </a:endParaRP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Controlling Tracking on the Internet</a:t>
            </a:r>
          </a:p>
        </p:txBody>
      </p:sp>
      <p:sp>
        <p:nvSpPr>
          <p:cNvPr id="357" name="Shape 357"/>
          <p:cNvSpPr txBox="1">
            <a:spLocks noGrp="1"/>
          </p:cNvSpPr>
          <p:nvPr>
            <p:ph type="body" idx="1"/>
          </p:nvPr>
        </p:nvSpPr>
        <p:spPr>
          <a:xfrm>
            <a:off x="5199300" y="1152450"/>
            <a:ext cx="6315899" cy="4904699"/>
          </a:xfrm>
          <a:prstGeom prst="rect">
            <a:avLst/>
          </a:prstGeom>
        </p:spPr>
        <p:txBody>
          <a:bodyPr lIns="117825" tIns="117825" rIns="117825" bIns="117825" anchor="t" anchorCtr="0">
            <a:noAutofit/>
          </a:bodyPr>
          <a:lstStyle/>
          <a:p>
            <a:pPr marL="0" lvl="0" indent="0" rtl="0">
              <a:lnSpc>
                <a:spcPct val="150000"/>
              </a:lnSpc>
              <a:spcBef>
                <a:spcPts val="0"/>
              </a:spcBef>
              <a:buClr>
                <a:schemeClr val="dk1"/>
              </a:buClr>
              <a:buFont typeface="Arial"/>
              <a:buNone/>
            </a:pPr>
            <a:endParaRPr sz="3000">
              <a:solidFill>
                <a:schemeClr val="dk1"/>
              </a:solidFill>
            </a:endParaRPr>
          </a:p>
          <a:p>
            <a:pPr marL="457200" lvl="0" indent="-228600" rtl="0">
              <a:lnSpc>
                <a:spcPct val="150000"/>
              </a:lnSpc>
              <a:spcBef>
                <a:spcPts val="0"/>
              </a:spcBef>
              <a:buClr>
                <a:schemeClr val="dk1"/>
              </a:buClr>
              <a:buSzPct val="100000"/>
              <a:buFont typeface="Gloria Hallelujah"/>
            </a:pPr>
            <a:r>
              <a:rPr lang="en-US" sz="3000">
                <a:solidFill>
                  <a:schemeClr val="dk1"/>
                </a:solidFill>
              </a:rPr>
              <a:t>Third party </a:t>
            </a:r>
            <a:r>
              <a:rPr lang="en-US" sz="3000" b="1">
                <a:solidFill>
                  <a:srgbClr val="6B9462"/>
                </a:solidFill>
              </a:rPr>
              <a:t>cookie blocking</a:t>
            </a:r>
          </a:p>
          <a:p>
            <a:pPr marL="457200" lvl="0" indent="-228600" rtl="0">
              <a:lnSpc>
                <a:spcPct val="150000"/>
              </a:lnSpc>
              <a:spcBef>
                <a:spcPts val="0"/>
              </a:spcBef>
              <a:buClr>
                <a:srgbClr val="6B9462"/>
              </a:buClr>
              <a:buSzPct val="100000"/>
              <a:buFont typeface="Gloria Hallelujah"/>
            </a:pPr>
            <a:r>
              <a:rPr lang="en-US" sz="3000" b="1">
                <a:solidFill>
                  <a:srgbClr val="6B9462"/>
                </a:solidFill>
              </a:rPr>
              <a:t>Do not track</a:t>
            </a:r>
          </a:p>
          <a:p>
            <a:pPr marL="457200" lvl="0" indent="-228600" rtl="0">
              <a:lnSpc>
                <a:spcPct val="150000"/>
              </a:lnSpc>
              <a:spcBef>
                <a:spcPts val="0"/>
              </a:spcBef>
              <a:buClr>
                <a:schemeClr val="dk1"/>
              </a:buClr>
              <a:buSzPct val="100000"/>
              <a:buFont typeface="Gloria Hallelujah"/>
            </a:pPr>
            <a:r>
              <a:rPr lang="en-US" sz="3000">
                <a:solidFill>
                  <a:schemeClr val="dk1"/>
                </a:solidFill>
              </a:rPr>
              <a:t>Clearing client’s state</a:t>
            </a:r>
          </a:p>
          <a:p>
            <a:pPr marL="457200" lvl="0" indent="-228600" rtl="0">
              <a:lnSpc>
                <a:spcPct val="150000"/>
              </a:lnSpc>
              <a:spcBef>
                <a:spcPts val="0"/>
              </a:spcBef>
              <a:buClr>
                <a:srgbClr val="6B9462"/>
              </a:buClr>
              <a:buSzPct val="100000"/>
              <a:buFont typeface="Gloria Hallelujah"/>
            </a:pPr>
            <a:r>
              <a:rPr lang="en-US" sz="3000" b="1">
                <a:solidFill>
                  <a:srgbClr val="6B9462"/>
                </a:solidFill>
              </a:rPr>
              <a:t>Blocking popups</a:t>
            </a:r>
          </a:p>
          <a:p>
            <a:pPr marL="457200" lvl="0" indent="-228600" rtl="0">
              <a:lnSpc>
                <a:spcPct val="150000"/>
              </a:lnSpc>
              <a:spcBef>
                <a:spcPts val="0"/>
              </a:spcBef>
              <a:buClr>
                <a:schemeClr val="dk1"/>
              </a:buClr>
              <a:buSzPct val="100000"/>
              <a:buFont typeface="Gloria Hallelujah"/>
            </a:pPr>
            <a:r>
              <a:rPr lang="en-US" sz="3000">
                <a:solidFill>
                  <a:schemeClr val="dk1"/>
                </a:solidFill>
              </a:rPr>
              <a:t>Private browsing</a:t>
            </a:r>
          </a:p>
          <a:p>
            <a:pPr lvl="0" rtl="0">
              <a:lnSpc>
                <a:spcPct val="150000"/>
              </a:lnSpc>
              <a:spcBef>
                <a:spcPts val="0"/>
              </a:spcBef>
              <a:buNone/>
            </a:pPr>
            <a:endParaRPr sz="3000"/>
          </a:p>
        </p:txBody>
      </p:sp>
      <p:pic>
        <p:nvPicPr>
          <p:cNvPr id="358" name="Shape 358"/>
          <p:cNvPicPr preferRelativeResize="0"/>
          <p:nvPr/>
        </p:nvPicPr>
        <p:blipFill>
          <a:blip r:embed="rId3">
            <a:alphaModFix/>
          </a:blip>
          <a:stretch>
            <a:fillRect/>
          </a:stretch>
        </p:blipFill>
        <p:spPr>
          <a:xfrm>
            <a:off x="549901" y="1532425"/>
            <a:ext cx="4417475" cy="4725674"/>
          </a:xfrm>
          <a:prstGeom prst="rect">
            <a:avLst/>
          </a:prstGeom>
          <a:noFill/>
          <a:ln>
            <a:noFill/>
          </a:ln>
        </p:spPr>
      </p:pic>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2899700" y="5771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Fandango Quiz</a:t>
            </a:r>
          </a:p>
        </p:txBody>
      </p:sp>
      <p:sp>
        <p:nvSpPr>
          <p:cNvPr id="365" name="Shape 365"/>
          <p:cNvSpPr txBox="1">
            <a:spLocks noGrp="1"/>
          </p:cNvSpPr>
          <p:nvPr>
            <p:ph type="body" idx="1"/>
          </p:nvPr>
        </p:nvSpPr>
        <p:spPr>
          <a:xfrm>
            <a:off x="732625" y="2272375"/>
            <a:ext cx="10904100" cy="35025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The FTC charged Fandango, the online movie ticket purchasing company, for not protecting user privacy. This action was taken because Fandango...</a:t>
            </a:r>
          </a:p>
          <a:p>
            <a:pPr marL="0" lvl="0" indent="0" rtl="0">
              <a:lnSpc>
                <a:spcPct val="100000"/>
              </a:lnSpc>
              <a:spcBef>
                <a:spcPts val="0"/>
              </a:spcBef>
              <a:buNone/>
            </a:pPr>
            <a:endParaRPr sz="3000">
              <a:solidFill>
                <a:schemeClr val="dk1"/>
              </a:solidFill>
            </a:endParaRPr>
          </a:p>
        </p:txBody>
      </p:sp>
      <p:pic>
        <p:nvPicPr>
          <p:cNvPr id="366" name="Shape 366"/>
          <p:cNvPicPr preferRelativeResize="0"/>
          <p:nvPr/>
        </p:nvPicPr>
        <p:blipFill>
          <a:blip r:embed="rId3">
            <a:alphaModFix/>
          </a:blip>
          <a:stretch>
            <a:fillRect/>
          </a:stretch>
        </p:blipFill>
        <p:spPr>
          <a:xfrm>
            <a:off x="1277674" y="640724"/>
            <a:ext cx="1322599" cy="1459999"/>
          </a:xfrm>
          <a:prstGeom prst="rect">
            <a:avLst/>
          </a:prstGeom>
          <a:noFill/>
          <a:ln>
            <a:noFill/>
          </a:ln>
        </p:spPr>
      </p:pic>
      <p:sp>
        <p:nvSpPr>
          <p:cNvPr id="367" name="Shape 367"/>
          <p:cNvSpPr/>
          <p:nvPr/>
        </p:nvSpPr>
        <p:spPr>
          <a:xfrm>
            <a:off x="1842225" y="42432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68" name="Shape 368"/>
          <p:cNvSpPr txBox="1"/>
          <p:nvPr/>
        </p:nvSpPr>
        <p:spPr>
          <a:xfrm>
            <a:off x="2899700" y="137661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369" name="Shape 369"/>
          <p:cNvSpPr/>
          <p:nvPr/>
        </p:nvSpPr>
        <p:spPr>
          <a:xfrm>
            <a:off x="1842225" y="52003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70" name="Shape 370"/>
          <p:cNvSpPr txBox="1"/>
          <p:nvPr/>
        </p:nvSpPr>
        <p:spPr>
          <a:xfrm>
            <a:off x="2672125" y="4243250"/>
            <a:ext cx="9527099" cy="2008800"/>
          </a:xfrm>
          <a:prstGeom prst="rect">
            <a:avLst/>
          </a:prstGeom>
          <a:noFill/>
          <a:ln>
            <a:noFill/>
          </a:ln>
        </p:spPr>
        <p:txBody>
          <a:bodyPr lIns="91425" tIns="91425" rIns="91425" bIns="91425" anchor="ctr" anchorCtr="0">
            <a:noAutofit/>
          </a:bodyPr>
          <a:lstStyle/>
          <a:p>
            <a:pPr marL="0" lvl="0" indent="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shared user data without informing users</a:t>
            </a:r>
          </a:p>
          <a:p>
            <a:pPr marL="0" lvl="0" indent="0" rtl="0">
              <a:spcBef>
                <a:spcPts val="0"/>
              </a:spcBef>
              <a:buNone/>
            </a:pPr>
            <a:endParaRPr sz="3000">
              <a:solidFill>
                <a:schemeClr val="dk1"/>
              </a:solidFill>
              <a:latin typeface="Gloria Hallelujah"/>
              <a:ea typeface="Gloria Hallelujah"/>
              <a:cs typeface="Gloria Hallelujah"/>
              <a:sym typeface="Gloria Hallelujah"/>
            </a:endParaRPr>
          </a:p>
          <a:p>
            <a:pPr marL="0" lvl="0" indent="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did not secure user data</a:t>
            </a:r>
          </a:p>
          <a:p>
            <a:pPr marL="457200" lvl="0" indent="0" rtl="0">
              <a:spcBef>
                <a:spcPts val="0"/>
              </a:spcBef>
              <a:buNone/>
            </a:pPr>
            <a:endParaRPr sz="3000">
              <a:solidFill>
                <a:schemeClr val="dk1"/>
              </a:solidFill>
              <a:latin typeface="Gloria Hallelujah"/>
              <a:ea typeface="Gloria Hallelujah"/>
              <a:cs typeface="Gloria Hallelujah"/>
              <a:sym typeface="Gloria Hallelujah"/>
            </a:endParaRP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2747300" y="5771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Tracking Quiz</a:t>
            </a:r>
          </a:p>
        </p:txBody>
      </p:sp>
      <p:sp>
        <p:nvSpPr>
          <p:cNvPr id="377" name="Shape 377"/>
          <p:cNvSpPr txBox="1">
            <a:spLocks noGrp="1"/>
          </p:cNvSpPr>
          <p:nvPr>
            <p:ph type="body" idx="1"/>
          </p:nvPr>
        </p:nvSpPr>
        <p:spPr>
          <a:xfrm>
            <a:off x="808825" y="2272375"/>
            <a:ext cx="9884099"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If a company tracks your activities based on your machine’s IP address. One possible defense against it is...</a:t>
            </a:r>
          </a:p>
        </p:txBody>
      </p:sp>
      <p:pic>
        <p:nvPicPr>
          <p:cNvPr id="378" name="Shape 378"/>
          <p:cNvPicPr preferRelativeResize="0"/>
          <p:nvPr/>
        </p:nvPicPr>
        <p:blipFill>
          <a:blip r:embed="rId3">
            <a:alphaModFix/>
          </a:blip>
          <a:stretch>
            <a:fillRect/>
          </a:stretch>
        </p:blipFill>
        <p:spPr>
          <a:xfrm>
            <a:off x="1201474" y="564524"/>
            <a:ext cx="1322599" cy="1459999"/>
          </a:xfrm>
          <a:prstGeom prst="rect">
            <a:avLst/>
          </a:prstGeom>
          <a:noFill/>
          <a:ln>
            <a:noFill/>
          </a:ln>
        </p:spPr>
      </p:pic>
      <p:sp>
        <p:nvSpPr>
          <p:cNvPr id="379" name="Shape 379"/>
          <p:cNvSpPr/>
          <p:nvPr/>
        </p:nvSpPr>
        <p:spPr>
          <a:xfrm>
            <a:off x="3886250" y="39672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0" name="Shape 380"/>
          <p:cNvSpPr txBox="1"/>
          <p:nvPr/>
        </p:nvSpPr>
        <p:spPr>
          <a:xfrm>
            <a:off x="2747300" y="130041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381" name="Shape 381"/>
          <p:cNvSpPr/>
          <p:nvPr/>
        </p:nvSpPr>
        <p:spPr>
          <a:xfrm>
            <a:off x="3886250" y="50087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2" name="Shape 382"/>
          <p:cNvSpPr txBox="1"/>
          <p:nvPr/>
        </p:nvSpPr>
        <p:spPr>
          <a:xfrm>
            <a:off x="4314975" y="3814900"/>
            <a:ext cx="9527099" cy="2008800"/>
          </a:xfrm>
          <a:prstGeom prst="rect">
            <a:avLst/>
          </a:prstGeom>
          <a:noFill/>
          <a:ln>
            <a:noFill/>
          </a:ln>
        </p:spPr>
        <p:txBody>
          <a:bodyPr lIns="91425" tIns="91425" rIns="91425" bIns="91425" anchor="ctr" anchorCtr="0">
            <a:noAutofit/>
          </a:bodyPr>
          <a:lstStyle/>
          <a:p>
            <a:pPr marL="457200" lvl="0" indent="0" rtl="0">
              <a:spcBef>
                <a:spcPts val="0"/>
              </a:spcBef>
              <a:buNone/>
            </a:pPr>
            <a:r>
              <a:rPr lang="en-US" sz="3000">
                <a:solidFill>
                  <a:schemeClr val="dk1"/>
                </a:solidFill>
                <a:latin typeface="Gloria Hallelujah"/>
                <a:ea typeface="Gloria Hallelujah"/>
                <a:cs typeface="Gloria Hallelujah"/>
                <a:sym typeface="Gloria Hallelujah"/>
              </a:rPr>
              <a:t>Disable cookies</a:t>
            </a:r>
          </a:p>
          <a:p>
            <a:pPr marL="457200" lvl="0" indent="0" rtl="0">
              <a:spcBef>
                <a:spcPts val="0"/>
              </a:spcBef>
              <a:buClr>
                <a:schemeClr val="dk1"/>
              </a:buClr>
              <a:buFont typeface="Arial"/>
              <a:buNone/>
            </a:pPr>
            <a:endParaRPr sz="3000">
              <a:solidFill>
                <a:schemeClr val="dk1"/>
              </a:solidFill>
              <a:latin typeface="Gloria Hallelujah"/>
              <a:ea typeface="Gloria Hallelujah"/>
              <a:cs typeface="Gloria Hallelujah"/>
              <a:sym typeface="Gloria Hallelujah"/>
            </a:endParaRPr>
          </a:p>
          <a:p>
            <a:pPr marL="457200" lvl="0" indent="0" rtl="0">
              <a:spcBef>
                <a:spcPts val="0"/>
              </a:spcBef>
              <a:buClr>
                <a:schemeClr val="dk1"/>
              </a:buClr>
              <a:buSzPct val="36666"/>
              <a:buFont typeface="Arial"/>
              <a:buNone/>
            </a:pPr>
            <a:r>
              <a:rPr lang="en-US" sz="3000">
                <a:solidFill>
                  <a:schemeClr val="dk1"/>
                </a:solidFill>
                <a:latin typeface="Gloria Hallelujah"/>
                <a:ea typeface="Gloria Hallelujah"/>
                <a:cs typeface="Gloria Hallelujah"/>
                <a:sym typeface="Gloria Hallelujah"/>
              </a:rPr>
              <a:t>Use Tor</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2747300" y="500925"/>
            <a:ext cx="8460900" cy="875700"/>
          </a:xfrm>
          <a:prstGeom prst="rect">
            <a:avLst/>
          </a:prstGeom>
        </p:spPr>
        <p:txBody>
          <a:bodyPr lIns="117825" tIns="117825" rIns="117825" bIns="117825" anchor="ctr" anchorCtr="0">
            <a:noAutofit/>
          </a:bodyPr>
          <a:lstStyle/>
          <a:p>
            <a:pPr lvl="0" algn="l" rtl="0">
              <a:lnSpc>
                <a:spcPct val="100000"/>
              </a:lnSpc>
              <a:spcBef>
                <a:spcPts val="0"/>
              </a:spcBef>
              <a:buNone/>
            </a:pPr>
            <a:r>
              <a:rPr lang="en-US"/>
              <a:t>Cost of Cybercrime Quiz</a:t>
            </a:r>
          </a:p>
        </p:txBody>
      </p:sp>
      <p:sp>
        <p:nvSpPr>
          <p:cNvPr id="46" name="Shape 46"/>
          <p:cNvSpPr txBox="1">
            <a:spLocks noGrp="1"/>
          </p:cNvSpPr>
          <p:nvPr>
            <p:ph type="body" idx="1"/>
          </p:nvPr>
        </p:nvSpPr>
        <p:spPr>
          <a:xfrm>
            <a:off x="808825" y="2272375"/>
            <a:ext cx="10904100" cy="35025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Cyber crime is a big problem. According to a recent report, what is an estimate of the cost of cybercrime for the United States?</a:t>
            </a:r>
          </a:p>
        </p:txBody>
      </p:sp>
      <p:pic>
        <p:nvPicPr>
          <p:cNvPr id="47" name="Shape 47"/>
          <p:cNvPicPr preferRelativeResize="0"/>
          <p:nvPr/>
        </p:nvPicPr>
        <p:blipFill>
          <a:blip r:embed="rId3">
            <a:alphaModFix/>
          </a:blip>
          <a:stretch>
            <a:fillRect/>
          </a:stretch>
        </p:blipFill>
        <p:spPr>
          <a:xfrm>
            <a:off x="1201474" y="564524"/>
            <a:ext cx="1322599" cy="1459999"/>
          </a:xfrm>
          <a:prstGeom prst="rect">
            <a:avLst/>
          </a:prstGeom>
          <a:noFill/>
          <a:ln>
            <a:noFill/>
          </a:ln>
        </p:spPr>
      </p:pic>
      <p:sp>
        <p:nvSpPr>
          <p:cNvPr id="48" name="Shape 48"/>
          <p:cNvSpPr/>
          <p:nvPr/>
        </p:nvSpPr>
        <p:spPr>
          <a:xfrm>
            <a:off x="2627750" y="42502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9" name="Shape 49"/>
          <p:cNvSpPr txBox="1"/>
          <p:nvPr/>
        </p:nvSpPr>
        <p:spPr>
          <a:xfrm>
            <a:off x="2747300" y="1376612"/>
            <a:ext cx="5016899" cy="768000"/>
          </a:xfrm>
          <a:prstGeom prst="rect">
            <a:avLst/>
          </a:prstGeom>
          <a:noFill/>
          <a:ln>
            <a:noFill/>
          </a:ln>
        </p:spPr>
        <p:txBody>
          <a:bodyPr lIns="91425" tIns="91425" rIns="91425" bIns="91425" anchor="ctr" anchorCtr="0">
            <a:noAutofit/>
          </a:bodyPr>
          <a:lstStyle/>
          <a:p>
            <a:pPr lvl="0" rtl="0">
              <a:spcBef>
                <a:spcPts val="0"/>
              </a:spcBef>
              <a:buNone/>
            </a:pPr>
            <a:r>
              <a:rPr lang="en-US" sz="3000">
                <a:solidFill>
                  <a:srgbClr val="4E75A8"/>
                </a:solidFill>
                <a:latin typeface="Gloria Hallelujah"/>
                <a:ea typeface="Gloria Hallelujah"/>
                <a:cs typeface="Gloria Hallelujah"/>
                <a:sym typeface="Gloria Hallelujah"/>
              </a:rPr>
              <a:t>Choose the best answer.</a:t>
            </a:r>
          </a:p>
        </p:txBody>
      </p:sp>
      <p:sp>
        <p:nvSpPr>
          <p:cNvPr id="50" name="Shape 50"/>
          <p:cNvSpPr/>
          <p:nvPr/>
        </p:nvSpPr>
        <p:spPr>
          <a:xfrm>
            <a:off x="2627750" y="52833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1" name="Shape 51"/>
          <p:cNvSpPr txBox="1"/>
          <p:nvPr/>
        </p:nvSpPr>
        <p:spPr>
          <a:xfrm>
            <a:off x="3109175" y="4094890"/>
            <a:ext cx="9527099" cy="2008800"/>
          </a:xfrm>
          <a:prstGeom prst="rect">
            <a:avLst/>
          </a:prstGeom>
          <a:noFill/>
          <a:ln>
            <a:noFill/>
          </a:ln>
        </p:spPr>
        <p:txBody>
          <a:bodyPr lIns="91425" tIns="91425" rIns="91425" bIns="91425" anchor="ctr" anchorCtr="0">
            <a:noAutofit/>
          </a:bodyPr>
          <a:lstStyle/>
          <a:p>
            <a:pPr marL="457200" indent="0" rtl="0">
              <a:lnSpc>
                <a:spcPct val="115000"/>
              </a:lnSpc>
              <a:spcBef>
                <a:spcPts val="0"/>
              </a:spcBef>
              <a:buNone/>
            </a:pPr>
            <a:r>
              <a:rPr lang="en-US" sz="3000" dirty="0">
                <a:solidFill>
                  <a:schemeClr val="dk1"/>
                </a:solidFill>
                <a:latin typeface="Gloria Hallelujah"/>
                <a:ea typeface="Gloria Hallelujah"/>
                <a:cs typeface="Gloria Hallelujah"/>
                <a:sym typeface="Gloria Hallelujah"/>
              </a:rPr>
              <a:t>Ten billion dollars</a:t>
            </a:r>
          </a:p>
          <a:p>
            <a:pPr marL="457200" lvl="0" indent="0" rtl="0">
              <a:lnSpc>
                <a:spcPct val="115000"/>
              </a:lnSpc>
              <a:spcBef>
                <a:spcPts val="0"/>
              </a:spcBef>
              <a:buNone/>
            </a:pPr>
            <a:endParaRPr sz="3000" dirty="0">
              <a:solidFill>
                <a:schemeClr val="dk1"/>
              </a:solidFill>
              <a:latin typeface="Gloria Hallelujah"/>
              <a:ea typeface="Gloria Hallelujah"/>
              <a:cs typeface="Gloria Hallelujah"/>
              <a:sym typeface="Gloria Hallelujah"/>
            </a:endParaRPr>
          </a:p>
          <a:p>
            <a:pPr marL="457200" lvl="0" indent="0" rtl="0">
              <a:lnSpc>
                <a:spcPct val="115000"/>
              </a:lnSpc>
              <a:spcBef>
                <a:spcPts val="0"/>
              </a:spcBef>
              <a:spcAft>
                <a:spcPts val="1000"/>
              </a:spcAft>
              <a:buNone/>
            </a:pPr>
            <a:r>
              <a:rPr lang="en-US" sz="3000" dirty="0">
                <a:solidFill>
                  <a:schemeClr val="dk1"/>
                </a:solidFill>
                <a:latin typeface="Gloria Hallelujah"/>
                <a:ea typeface="Gloria Hallelujah"/>
                <a:cs typeface="Gloria Hallelujah"/>
                <a:sym typeface="Gloria Hallelujah"/>
              </a:rPr>
              <a:t>Over hundred billion dollars</a:t>
            </a:r>
          </a:p>
        </p:txBody>
      </p:sp>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389" name="Shape 389"/>
          <p:cNvSpPr txBox="1">
            <a:spLocks noGrp="1"/>
          </p:cNvSpPr>
          <p:nvPr>
            <p:ph type="body" idx="1"/>
          </p:nvPr>
        </p:nvSpPr>
        <p:spPr>
          <a:xfrm>
            <a:off x="798725" y="2494700"/>
            <a:ext cx="10509299" cy="1896299"/>
          </a:xfrm>
          <a:prstGeom prst="rect">
            <a:avLst/>
          </a:prstGeom>
        </p:spPr>
        <p:txBody>
          <a:bodyPr lIns="117825" tIns="117825" rIns="117825" bIns="117825" anchor="t" anchorCtr="0">
            <a:noAutofit/>
          </a:bodyPr>
          <a:lstStyle/>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Computer fraud and abuse laws </a:t>
            </a:r>
            <a:r>
              <a:rPr lang="en-US" sz="2400" b="1">
                <a:solidFill>
                  <a:srgbClr val="6B9462"/>
                </a:solidFill>
                <a:latin typeface="Questrial"/>
                <a:ea typeface="Questrial"/>
                <a:cs typeface="Questrial"/>
                <a:sym typeface="Questrial"/>
              </a:rPr>
              <a:t>aim to go after malicious actors</a:t>
            </a:r>
            <a:r>
              <a:rPr lang="en-US" sz="2400">
                <a:solidFill>
                  <a:schemeClr val="dk1"/>
                </a:solidFill>
                <a:latin typeface="Questrial"/>
                <a:ea typeface="Questrial"/>
                <a:cs typeface="Questrial"/>
                <a:sym typeface="Questrial"/>
              </a:rPr>
              <a:t> but many of their provisions have led to </a:t>
            </a:r>
            <a:r>
              <a:rPr lang="en-US" sz="2400" b="1">
                <a:solidFill>
                  <a:srgbClr val="6B9462"/>
                </a:solidFill>
                <a:latin typeface="Questrial"/>
                <a:ea typeface="Questrial"/>
                <a:cs typeface="Questrial"/>
                <a:sym typeface="Questrial"/>
              </a:rPr>
              <a:t>plenty of debate</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Ethical standards and professional code of conduct specifies </a:t>
            </a:r>
            <a:r>
              <a:rPr lang="en-US" sz="2400" b="1">
                <a:solidFill>
                  <a:srgbClr val="6B9462"/>
                </a:solidFill>
                <a:latin typeface="Questrial"/>
                <a:ea typeface="Questrial"/>
                <a:cs typeface="Questrial"/>
                <a:sym typeface="Questrial"/>
              </a:rPr>
              <a:t>what online activities are out of bounds</a:t>
            </a:r>
            <a:r>
              <a:rPr lang="en-US" sz="2400">
                <a:solidFill>
                  <a:schemeClr val="dk1"/>
                </a:solidFill>
                <a:latin typeface="Questrial"/>
                <a:ea typeface="Questrial"/>
                <a:cs typeface="Questrial"/>
                <a:sym typeface="Questrial"/>
              </a:rPr>
              <a:t>.</a:t>
            </a:r>
          </a:p>
          <a:p>
            <a:pPr marL="0" lvl="0" indent="0" rtl="0">
              <a:lnSpc>
                <a:spcPct val="100000"/>
              </a:lnSpc>
              <a:spcBef>
                <a:spcPts val="0"/>
              </a:spcBef>
              <a:buNone/>
            </a:pPr>
            <a:endParaRPr sz="2400">
              <a:solidFill>
                <a:schemeClr val="dk1"/>
              </a:solidFill>
              <a:latin typeface="Questrial"/>
              <a:ea typeface="Questrial"/>
              <a:cs typeface="Questrial"/>
              <a:sym typeface="Questrial"/>
            </a:endParaRPr>
          </a:p>
          <a:p>
            <a:pPr marL="457200" lvl="0" indent="-228600" rtl="0">
              <a:lnSpc>
                <a:spcPct val="100000"/>
              </a:lnSpc>
              <a:spcBef>
                <a:spcPts val="0"/>
              </a:spcBef>
              <a:buClr>
                <a:schemeClr val="dk1"/>
              </a:buClr>
              <a:buSzPct val="100000"/>
              <a:buFont typeface="Questrial"/>
            </a:pPr>
            <a:r>
              <a:rPr lang="en-US" sz="2400">
                <a:solidFill>
                  <a:schemeClr val="dk1"/>
                </a:solidFill>
                <a:latin typeface="Questrial"/>
                <a:ea typeface="Questrial"/>
                <a:cs typeface="Questrial"/>
                <a:sym typeface="Questrial"/>
              </a:rPr>
              <a:t>Online privacy is a </a:t>
            </a:r>
            <a:r>
              <a:rPr lang="en-US" sz="2400" b="1">
                <a:solidFill>
                  <a:srgbClr val="6B9462"/>
                </a:solidFill>
                <a:latin typeface="Questrial"/>
                <a:ea typeface="Questrial"/>
                <a:cs typeface="Questrial"/>
                <a:sym typeface="Questrial"/>
              </a:rPr>
              <a:t>huge issue</a:t>
            </a:r>
            <a:r>
              <a:rPr lang="en-US" sz="2400">
                <a:solidFill>
                  <a:schemeClr val="dk1"/>
                </a:solidFill>
                <a:latin typeface="Questrial"/>
                <a:ea typeface="Questrial"/>
                <a:cs typeface="Questrial"/>
                <a:sym typeface="Questrial"/>
              </a:rPr>
              <a:t> for many but </a:t>
            </a:r>
            <a:r>
              <a:rPr lang="en-US" sz="2400" b="1">
                <a:solidFill>
                  <a:srgbClr val="6B9462"/>
                </a:solidFill>
                <a:latin typeface="Questrial"/>
                <a:ea typeface="Questrial"/>
                <a:cs typeface="Questrial"/>
                <a:sym typeface="Questrial"/>
              </a:rPr>
              <a:t>we do not seem to have much of it</a:t>
            </a:r>
            <a:r>
              <a:rPr lang="en-US" sz="2400">
                <a:solidFill>
                  <a:schemeClr val="dk1"/>
                </a:solidFill>
                <a:latin typeface="Questrial"/>
                <a:ea typeface="Questrial"/>
                <a:cs typeface="Questrial"/>
                <a:sym typeface="Questrial"/>
              </a:rPr>
              <a:t>.</a:t>
            </a:r>
          </a:p>
        </p:txBody>
      </p:sp>
      <p:sp>
        <p:nvSpPr>
          <p:cNvPr id="390" name="Shape 390"/>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Law, Ethics, and Privacy</a:t>
            </a:r>
          </a:p>
        </p:txBody>
      </p:sp>
      <p:cxnSp>
        <p:nvCxnSpPr>
          <p:cNvPr id="391" name="Shape 391"/>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392" name="Shape 392"/>
          <p:cNvCxnSpPr/>
          <p:nvPr/>
        </p:nvCxnSpPr>
        <p:spPr>
          <a:xfrm>
            <a:off x="883900" y="59429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713550" y="228600"/>
            <a:ext cx="10764899" cy="1143000"/>
          </a:xfrm>
          <a:prstGeom prst="rect">
            <a:avLst/>
          </a:prstGeom>
        </p:spPr>
        <p:txBody>
          <a:bodyPr lIns="117825" tIns="117825" rIns="117825" bIns="117825" anchor="ctr" anchorCtr="0">
            <a:noAutofit/>
          </a:bodyPr>
          <a:lstStyle/>
          <a:p>
            <a:pPr lvl="0" rtl="0">
              <a:spcBef>
                <a:spcPts val="0"/>
              </a:spcBef>
              <a:buNone/>
            </a:pPr>
            <a:r>
              <a:rPr lang="en-US"/>
              <a:t>US Computer Fraud and Abuse Act (CFAA)</a:t>
            </a:r>
          </a:p>
        </p:txBody>
      </p:sp>
      <p:sp>
        <p:nvSpPr>
          <p:cNvPr id="58" name="Shape 58"/>
          <p:cNvSpPr txBox="1">
            <a:spLocks noGrp="1"/>
          </p:cNvSpPr>
          <p:nvPr>
            <p:ph type="body" idx="1"/>
          </p:nvPr>
        </p:nvSpPr>
        <p:spPr>
          <a:xfrm>
            <a:off x="592650" y="1371600"/>
            <a:ext cx="10835399" cy="4904699"/>
          </a:xfrm>
          <a:prstGeom prst="rect">
            <a:avLst/>
          </a:prstGeom>
        </p:spPr>
        <p:txBody>
          <a:bodyPr lIns="117825" tIns="117825" rIns="117825" bIns="117825" anchor="t" anchorCtr="0">
            <a:noAutofit/>
          </a:bodyPr>
          <a:lstStyle/>
          <a:p>
            <a:pPr marL="457200" lvl="0" indent="-228600" rtl="0">
              <a:lnSpc>
                <a:spcPct val="115000"/>
              </a:lnSpc>
              <a:spcBef>
                <a:spcPts val="0"/>
              </a:spcBef>
              <a:buClr>
                <a:schemeClr val="dk1"/>
              </a:buClr>
              <a:buSzPct val="100000"/>
            </a:pPr>
            <a:r>
              <a:rPr lang="en-US" sz="2800">
                <a:solidFill>
                  <a:schemeClr val="dk1"/>
                </a:solidFill>
              </a:rPr>
              <a:t>Defines</a:t>
            </a:r>
            <a:r>
              <a:rPr lang="en-US" sz="2800" b="1">
                <a:solidFill>
                  <a:srgbClr val="6B9462"/>
                </a:solidFill>
              </a:rPr>
              <a:t> criminal sanctions</a:t>
            </a:r>
            <a:r>
              <a:rPr lang="en-US" sz="2800">
                <a:solidFill>
                  <a:schemeClr val="dk1"/>
                </a:solidFill>
              </a:rPr>
              <a:t> against various types of abuse</a:t>
            </a:r>
          </a:p>
          <a:p>
            <a:pPr marL="0" lvl="0" indent="0" rtl="0">
              <a:lnSpc>
                <a:spcPct val="115000"/>
              </a:lnSpc>
              <a:spcBef>
                <a:spcPts val="0"/>
              </a:spcBef>
              <a:buClr>
                <a:schemeClr val="dk1"/>
              </a:buClr>
              <a:buFont typeface="Arial"/>
              <a:buNone/>
            </a:pPr>
            <a:endParaRPr sz="2800">
              <a:solidFill>
                <a:schemeClr val="dk1"/>
              </a:solidFill>
            </a:endParaRPr>
          </a:p>
          <a:p>
            <a:pPr marL="457200" lvl="0" indent="-228600" rtl="0">
              <a:lnSpc>
                <a:spcPct val="115000"/>
              </a:lnSpc>
              <a:spcBef>
                <a:spcPts val="0"/>
              </a:spcBef>
              <a:buClr>
                <a:schemeClr val="dk1"/>
              </a:buClr>
              <a:buSzPct val="100000"/>
            </a:pPr>
            <a:r>
              <a:rPr lang="en-US" sz="2800">
                <a:solidFill>
                  <a:schemeClr val="dk1"/>
                </a:solidFill>
              </a:rPr>
              <a:t>Unauthorized access to computer containing: </a:t>
            </a:r>
          </a:p>
          <a:p>
            <a:pPr marL="2286000" lvl="0" indent="-228600" rtl="0">
              <a:lnSpc>
                <a:spcPct val="115000"/>
              </a:lnSpc>
              <a:spcBef>
                <a:spcPts val="0"/>
              </a:spcBef>
              <a:buSzPct val="100000"/>
            </a:pPr>
            <a:r>
              <a:rPr lang="en-US" sz="2800">
                <a:solidFill>
                  <a:schemeClr val="dk1"/>
                </a:solidFill>
              </a:rPr>
              <a:t>data protected for </a:t>
            </a:r>
            <a:r>
              <a:rPr lang="en-US" sz="2800" b="1">
                <a:solidFill>
                  <a:srgbClr val="4E75A8"/>
                </a:solidFill>
              </a:rPr>
              <a:t>national defense</a:t>
            </a:r>
          </a:p>
          <a:p>
            <a:pPr marL="2286000" lvl="0" indent="-228600" rtl="0">
              <a:lnSpc>
                <a:spcPct val="115000"/>
              </a:lnSpc>
              <a:spcBef>
                <a:spcPts val="0"/>
              </a:spcBef>
              <a:buSzPct val="100000"/>
            </a:pPr>
            <a:r>
              <a:rPr lang="en-US" sz="2800">
                <a:solidFill>
                  <a:schemeClr val="dk1"/>
                </a:solidFill>
              </a:rPr>
              <a:t>banking or </a:t>
            </a:r>
            <a:r>
              <a:rPr lang="en-US" sz="2800" b="1">
                <a:solidFill>
                  <a:srgbClr val="4E75A8"/>
                </a:solidFill>
              </a:rPr>
              <a:t>financial information</a:t>
            </a:r>
          </a:p>
          <a:p>
            <a:pPr marL="0" lvl="0" indent="0" rtl="0">
              <a:lnSpc>
                <a:spcPct val="115000"/>
              </a:lnSpc>
              <a:spcBef>
                <a:spcPts val="0"/>
              </a:spcBef>
              <a:buClr>
                <a:schemeClr val="dk1"/>
              </a:buClr>
              <a:buFont typeface="Arial"/>
              <a:buNone/>
            </a:pPr>
            <a:endParaRPr sz="2800">
              <a:solidFill>
                <a:schemeClr val="dk1"/>
              </a:solidFill>
            </a:endParaRPr>
          </a:p>
          <a:p>
            <a:pPr marL="457200" lvl="0" indent="-228600" rtl="0">
              <a:lnSpc>
                <a:spcPct val="115000"/>
              </a:lnSpc>
              <a:spcBef>
                <a:spcPts val="0"/>
              </a:spcBef>
              <a:buSzPct val="100000"/>
            </a:pPr>
            <a:r>
              <a:rPr lang="en-US" sz="2800">
                <a:solidFill>
                  <a:schemeClr val="dk1"/>
                </a:solidFill>
              </a:rPr>
              <a:t>Unauthorized access, use, modification, destruction, disclosure of computer or information on </a:t>
            </a:r>
            <a:r>
              <a:rPr lang="en-US" sz="2800" b="1">
                <a:solidFill>
                  <a:srgbClr val="4E75A8"/>
                </a:solidFill>
              </a:rPr>
              <a:t>a system operated by or on behalf of US govt.</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3749850" y="1371600"/>
            <a:ext cx="7728600" cy="4904699"/>
          </a:xfrm>
          <a:prstGeom prst="rect">
            <a:avLst/>
          </a:prstGeom>
        </p:spPr>
        <p:txBody>
          <a:bodyPr lIns="117825" tIns="117825" rIns="117825" bIns="117825" anchor="t" anchorCtr="0">
            <a:noAutofit/>
          </a:bodyPr>
          <a:lstStyle/>
          <a:p>
            <a:pPr marL="457200" lvl="0" indent="-228600" rtl="0">
              <a:lnSpc>
                <a:spcPct val="115000"/>
              </a:lnSpc>
              <a:spcBef>
                <a:spcPts val="0"/>
              </a:spcBef>
              <a:buSzPct val="100000"/>
            </a:pPr>
            <a:r>
              <a:rPr lang="en-US" sz="3000">
                <a:solidFill>
                  <a:schemeClr val="dk1"/>
                </a:solidFill>
              </a:rPr>
              <a:t>Accessing without permission a protected computer (</a:t>
            </a:r>
            <a:r>
              <a:rPr lang="en-US" sz="3000" b="1">
                <a:solidFill>
                  <a:srgbClr val="4E75A8"/>
                </a:solidFill>
              </a:rPr>
              <a:t>any computer connected to the Internet</a:t>
            </a:r>
            <a:r>
              <a:rPr lang="en-US" sz="3000">
                <a:solidFill>
                  <a:schemeClr val="dk1"/>
                </a:solidFill>
              </a:rPr>
              <a:t>)</a:t>
            </a:r>
          </a:p>
          <a:p>
            <a:pPr marL="0" lvl="0" indent="0" rtl="0">
              <a:lnSpc>
                <a:spcPct val="115000"/>
              </a:lnSpc>
              <a:spcBef>
                <a:spcPts val="0"/>
              </a:spcBef>
              <a:buNone/>
            </a:pPr>
            <a:endParaRPr sz="3000">
              <a:solidFill>
                <a:schemeClr val="dk1"/>
              </a:solidFill>
            </a:endParaRPr>
          </a:p>
          <a:p>
            <a:pPr marL="457200" lvl="0" indent="-228600" rtl="0">
              <a:lnSpc>
                <a:spcPct val="115000"/>
              </a:lnSpc>
              <a:spcBef>
                <a:spcPts val="0"/>
              </a:spcBef>
              <a:buSzPct val="100000"/>
            </a:pPr>
            <a:r>
              <a:rPr lang="en-US" sz="3000">
                <a:solidFill>
                  <a:schemeClr val="dk1"/>
                </a:solidFill>
              </a:rPr>
              <a:t>Transmitting code that causes damage to computers </a:t>
            </a:r>
            <a:r>
              <a:rPr lang="en-US" sz="3000"/>
              <a:t>(</a:t>
            </a:r>
            <a:r>
              <a:rPr lang="en-US" sz="3000" b="1">
                <a:solidFill>
                  <a:srgbClr val="4E75A8"/>
                </a:solidFill>
              </a:rPr>
              <a:t>malware</a:t>
            </a:r>
            <a:r>
              <a:rPr lang="en-US" sz="3000">
                <a:solidFill>
                  <a:schemeClr val="dk1"/>
                </a:solidFill>
              </a:rPr>
              <a:t>)</a:t>
            </a:r>
          </a:p>
          <a:p>
            <a:pPr marL="0" lvl="0" indent="0" rtl="0">
              <a:lnSpc>
                <a:spcPct val="115000"/>
              </a:lnSpc>
              <a:spcBef>
                <a:spcPts val="0"/>
              </a:spcBef>
              <a:buNone/>
            </a:pPr>
            <a:endParaRPr sz="3000">
              <a:solidFill>
                <a:schemeClr val="dk1"/>
              </a:solidFill>
            </a:endParaRPr>
          </a:p>
          <a:p>
            <a:pPr marL="457200" lvl="0" indent="-228600" rtl="0">
              <a:lnSpc>
                <a:spcPct val="115000"/>
              </a:lnSpc>
              <a:spcBef>
                <a:spcPts val="0"/>
              </a:spcBef>
              <a:buClr>
                <a:srgbClr val="6B9462"/>
              </a:buClr>
              <a:buSzPct val="100000"/>
            </a:pPr>
            <a:r>
              <a:rPr lang="en-US" sz="3000" b="1">
                <a:solidFill>
                  <a:srgbClr val="6B9462"/>
                </a:solidFill>
              </a:rPr>
              <a:t>Trafficking in computer passwords</a:t>
            </a:r>
          </a:p>
        </p:txBody>
      </p:sp>
      <p:sp>
        <p:nvSpPr>
          <p:cNvPr id="65" name="Shape 65"/>
          <p:cNvSpPr txBox="1">
            <a:spLocks noGrp="1"/>
          </p:cNvSpPr>
          <p:nvPr>
            <p:ph type="title"/>
          </p:nvPr>
        </p:nvSpPr>
        <p:spPr>
          <a:xfrm>
            <a:off x="713550" y="228600"/>
            <a:ext cx="10764899" cy="1143000"/>
          </a:xfrm>
          <a:prstGeom prst="rect">
            <a:avLst/>
          </a:prstGeom>
        </p:spPr>
        <p:txBody>
          <a:bodyPr lIns="117825" tIns="117825" rIns="117825" bIns="117825" anchor="ctr" anchorCtr="0">
            <a:noAutofit/>
          </a:bodyPr>
          <a:lstStyle/>
          <a:p>
            <a:pPr lvl="0" rtl="0">
              <a:spcBef>
                <a:spcPts val="0"/>
              </a:spcBef>
              <a:buNone/>
            </a:pPr>
            <a:r>
              <a:rPr lang="en-US"/>
              <a:t>US Computer Fraud and Abuse Act (CFAA)</a:t>
            </a:r>
          </a:p>
        </p:txBody>
      </p:sp>
      <p:pic>
        <p:nvPicPr>
          <p:cNvPr id="66" name="Shape 66"/>
          <p:cNvPicPr preferRelativeResize="0"/>
          <p:nvPr/>
        </p:nvPicPr>
        <p:blipFill>
          <a:blip r:embed="rId3">
            <a:alphaModFix/>
          </a:blip>
          <a:stretch>
            <a:fillRect/>
          </a:stretch>
        </p:blipFill>
        <p:spPr>
          <a:xfrm>
            <a:off x="401602" y="1453812"/>
            <a:ext cx="3348250" cy="4740274"/>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Digital Millennium Copyright Act </a:t>
            </a:r>
          </a:p>
        </p:txBody>
      </p:sp>
      <p:sp>
        <p:nvSpPr>
          <p:cNvPr id="73" name="Shape 73"/>
          <p:cNvSpPr txBox="1">
            <a:spLocks noGrp="1"/>
          </p:cNvSpPr>
          <p:nvPr>
            <p:ph type="body" idx="1"/>
          </p:nvPr>
        </p:nvSpPr>
        <p:spPr>
          <a:xfrm>
            <a:off x="4009900" y="1985850"/>
            <a:ext cx="7267499" cy="5569800"/>
          </a:xfrm>
          <a:prstGeom prst="rect">
            <a:avLst/>
          </a:prstGeom>
        </p:spPr>
        <p:txBody>
          <a:bodyPr lIns="117825" tIns="117825" rIns="117825" bIns="117825" anchor="t" anchorCtr="0">
            <a:noAutofit/>
          </a:bodyPr>
          <a:lstStyle/>
          <a:p>
            <a:pPr marL="457200" lvl="0" indent="-228600" rtl="0">
              <a:lnSpc>
                <a:spcPct val="115000"/>
              </a:lnSpc>
              <a:spcBef>
                <a:spcPts val="0"/>
              </a:spcBef>
              <a:buSzPct val="100000"/>
            </a:pPr>
            <a:r>
              <a:rPr lang="en-US" sz="3000">
                <a:solidFill>
                  <a:schemeClr val="dk1"/>
                </a:solidFill>
              </a:rPr>
              <a:t>Digital objects </a:t>
            </a:r>
            <a:r>
              <a:rPr lang="en-US" sz="3000" b="1">
                <a:solidFill>
                  <a:srgbClr val="6B9462"/>
                </a:solidFill>
              </a:rPr>
              <a:t>can be copyrighted.</a:t>
            </a:r>
          </a:p>
          <a:p>
            <a:pPr marL="457200" lvl="0" indent="-228600" rtl="0">
              <a:lnSpc>
                <a:spcPct val="115000"/>
              </a:lnSpc>
              <a:spcBef>
                <a:spcPts val="0"/>
              </a:spcBef>
              <a:buSzPct val="100000"/>
            </a:pPr>
            <a:r>
              <a:rPr lang="en-US" sz="3000">
                <a:solidFill>
                  <a:schemeClr val="dk1"/>
                </a:solidFill>
              </a:rPr>
              <a:t>It is a </a:t>
            </a:r>
            <a:r>
              <a:rPr lang="en-US" sz="3000" b="1">
                <a:solidFill>
                  <a:srgbClr val="6B9462"/>
                </a:solidFill>
              </a:rPr>
              <a:t>crime to circumvent or disable anti piracy functionality</a:t>
            </a:r>
            <a:r>
              <a:rPr lang="en-US" sz="3000">
                <a:solidFill>
                  <a:srgbClr val="0000FF"/>
                </a:solidFill>
              </a:rPr>
              <a:t> </a:t>
            </a:r>
            <a:r>
              <a:rPr lang="en-US" sz="3000">
                <a:solidFill>
                  <a:schemeClr val="dk1"/>
                </a:solidFill>
              </a:rPr>
              <a:t>built into an object.</a:t>
            </a:r>
          </a:p>
          <a:p>
            <a:pPr marL="457200" lvl="0" indent="-228600" rtl="0">
              <a:lnSpc>
                <a:spcPct val="115000"/>
              </a:lnSpc>
              <a:spcBef>
                <a:spcPts val="0"/>
              </a:spcBef>
              <a:buSzPct val="100000"/>
            </a:pPr>
            <a:r>
              <a:rPr lang="en-US" sz="3000">
                <a:solidFill>
                  <a:schemeClr val="dk1"/>
                </a:solidFill>
              </a:rPr>
              <a:t>It is a</a:t>
            </a:r>
            <a:r>
              <a:rPr lang="en-US" sz="3000">
                <a:solidFill>
                  <a:srgbClr val="0000FF"/>
                </a:solidFill>
              </a:rPr>
              <a:t> </a:t>
            </a:r>
            <a:r>
              <a:rPr lang="en-US" sz="3000" b="1">
                <a:solidFill>
                  <a:srgbClr val="6B9462"/>
                </a:solidFill>
              </a:rPr>
              <a:t>crime to manufacture, sell, and distribute devices that disable anti piracy functionality </a:t>
            </a:r>
            <a:r>
              <a:rPr lang="en-US" sz="3000">
                <a:solidFill>
                  <a:schemeClr val="dk1"/>
                </a:solidFill>
              </a:rPr>
              <a:t>or copy objects.</a:t>
            </a:r>
          </a:p>
        </p:txBody>
      </p:sp>
      <p:sp>
        <p:nvSpPr>
          <p:cNvPr id="74" name="Shape 74"/>
          <p:cNvSpPr txBox="1"/>
          <p:nvPr/>
        </p:nvSpPr>
        <p:spPr>
          <a:xfrm>
            <a:off x="31500" y="515025"/>
            <a:ext cx="11924700" cy="1890300"/>
          </a:xfrm>
          <a:prstGeom prst="rect">
            <a:avLst/>
          </a:prstGeom>
          <a:noFill/>
          <a:ln>
            <a:noFill/>
          </a:ln>
        </p:spPr>
        <p:txBody>
          <a:bodyPr lIns="91425" tIns="91425" rIns="91425" bIns="91425" anchor="ctr" anchorCtr="0">
            <a:noAutofit/>
          </a:bodyPr>
          <a:lstStyle/>
          <a:p>
            <a:pPr lvl="0" algn="ctr" rtl="0">
              <a:lnSpc>
                <a:spcPct val="150000"/>
              </a:lnSpc>
              <a:spcBef>
                <a:spcPts val="0"/>
              </a:spcBef>
              <a:buNone/>
            </a:pPr>
            <a:r>
              <a:rPr lang="en-US" sz="3500" b="1">
                <a:solidFill>
                  <a:srgbClr val="4E75A8"/>
                </a:solidFill>
                <a:latin typeface="Gloria Hallelujah"/>
                <a:ea typeface="Gloria Hallelujah"/>
                <a:cs typeface="Gloria Hallelujah"/>
                <a:sym typeface="Gloria Hallelujah"/>
              </a:rPr>
              <a:t>(Intellectual Property: Music, software piracy)</a:t>
            </a:r>
          </a:p>
        </p:txBody>
      </p:sp>
      <p:pic>
        <p:nvPicPr>
          <p:cNvPr id="75" name="Shape 75"/>
          <p:cNvPicPr preferRelativeResize="0"/>
          <p:nvPr/>
        </p:nvPicPr>
        <p:blipFill>
          <a:blip r:embed="rId3">
            <a:alphaModFix/>
          </a:blip>
          <a:stretch>
            <a:fillRect/>
          </a:stretch>
        </p:blipFill>
        <p:spPr>
          <a:xfrm>
            <a:off x="812250" y="1901650"/>
            <a:ext cx="2925175" cy="4547825"/>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4089625" y="2001025"/>
            <a:ext cx="7190699" cy="4904699"/>
          </a:xfrm>
          <a:prstGeom prst="rect">
            <a:avLst/>
          </a:prstGeom>
        </p:spPr>
        <p:txBody>
          <a:bodyPr lIns="117825" tIns="117825" rIns="117825" bIns="117825" anchor="t" anchorCtr="0">
            <a:noAutofit/>
          </a:bodyPr>
          <a:lstStyle/>
          <a:p>
            <a:pPr marL="457200" lvl="0" indent="-228600" rtl="0">
              <a:lnSpc>
                <a:spcPct val="115000"/>
              </a:lnSpc>
              <a:spcBef>
                <a:spcPts val="0"/>
              </a:spcBef>
              <a:buSzPct val="100000"/>
            </a:pPr>
            <a:r>
              <a:rPr lang="en-US" sz="3000" b="1">
                <a:solidFill>
                  <a:srgbClr val="6B9462"/>
                </a:solidFill>
              </a:rPr>
              <a:t>Research, educational exclusions</a:t>
            </a:r>
            <a:r>
              <a:rPr lang="en-US" sz="3000">
                <a:solidFill>
                  <a:srgbClr val="0000FF"/>
                </a:solidFill>
              </a:rPr>
              <a:t> </a:t>
            </a:r>
            <a:r>
              <a:rPr lang="en-US" sz="3000">
                <a:solidFill>
                  <a:schemeClr val="dk1"/>
                </a:solidFill>
              </a:rPr>
              <a:t>(e.g., libraries can make up to three copies for lending).</a:t>
            </a:r>
          </a:p>
          <a:p>
            <a:pPr marL="0" lvl="0" indent="0" rtl="0">
              <a:lnSpc>
                <a:spcPct val="115000"/>
              </a:lnSpc>
              <a:spcBef>
                <a:spcPts val="0"/>
              </a:spcBef>
              <a:buNone/>
            </a:pPr>
            <a:endParaRPr sz="3000">
              <a:solidFill>
                <a:schemeClr val="dk1"/>
              </a:solidFill>
            </a:endParaRPr>
          </a:p>
          <a:p>
            <a:pPr marL="457200" lvl="0" indent="-228600" rtl="0">
              <a:lnSpc>
                <a:spcPct val="115000"/>
              </a:lnSpc>
              <a:spcBef>
                <a:spcPts val="0"/>
              </a:spcBef>
              <a:buClr>
                <a:schemeClr val="dk1"/>
              </a:buClr>
              <a:buSzPct val="100000"/>
            </a:pPr>
            <a:r>
              <a:rPr lang="en-US" sz="3000">
                <a:solidFill>
                  <a:schemeClr val="dk1"/>
                </a:solidFill>
              </a:rPr>
              <a:t>RIAA lawsuits &amp; P2P music sharing – electronic frontier foundation</a:t>
            </a:r>
          </a:p>
        </p:txBody>
      </p:sp>
      <p:sp>
        <p:nvSpPr>
          <p:cNvPr id="82" name="Shape 8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Digital Millennium Copyright Act </a:t>
            </a:r>
          </a:p>
        </p:txBody>
      </p:sp>
      <p:sp>
        <p:nvSpPr>
          <p:cNvPr id="83" name="Shape 83"/>
          <p:cNvSpPr txBox="1"/>
          <p:nvPr/>
        </p:nvSpPr>
        <p:spPr>
          <a:xfrm>
            <a:off x="31500" y="515025"/>
            <a:ext cx="11924700" cy="1890300"/>
          </a:xfrm>
          <a:prstGeom prst="rect">
            <a:avLst/>
          </a:prstGeom>
          <a:noFill/>
          <a:ln>
            <a:noFill/>
          </a:ln>
        </p:spPr>
        <p:txBody>
          <a:bodyPr lIns="91425" tIns="91425" rIns="91425" bIns="91425" anchor="ctr" anchorCtr="0">
            <a:noAutofit/>
          </a:bodyPr>
          <a:lstStyle/>
          <a:p>
            <a:pPr lvl="0" algn="ctr" rtl="0">
              <a:lnSpc>
                <a:spcPct val="150000"/>
              </a:lnSpc>
              <a:spcBef>
                <a:spcPts val="0"/>
              </a:spcBef>
              <a:buNone/>
            </a:pPr>
            <a:r>
              <a:rPr lang="en-US" sz="3500" b="1">
                <a:solidFill>
                  <a:srgbClr val="4E75A8"/>
                </a:solidFill>
                <a:latin typeface="Gloria Hallelujah"/>
                <a:ea typeface="Gloria Hallelujah"/>
                <a:cs typeface="Gloria Hallelujah"/>
                <a:sym typeface="Gloria Hallelujah"/>
              </a:rPr>
              <a:t>(Intellectual Property: Music, software piracy)</a:t>
            </a:r>
          </a:p>
        </p:txBody>
      </p:sp>
      <p:pic>
        <p:nvPicPr>
          <p:cNvPr id="84" name="Shape 84"/>
          <p:cNvPicPr preferRelativeResize="0"/>
          <p:nvPr/>
        </p:nvPicPr>
        <p:blipFill>
          <a:blip r:embed="rId3">
            <a:alphaModFix/>
          </a:blip>
          <a:stretch>
            <a:fillRect/>
          </a:stretch>
        </p:blipFill>
        <p:spPr>
          <a:xfrm>
            <a:off x="812250" y="1901650"/>
            <a:ext cx="2925175" cy="4547825"/>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812250" y="1813825"/>
            <a:ext cx="7422300" cy="5225999"/>
          </a:xfrm>
          <a:prstGeom prst="rect">
            <a:avLst/>
          </a:prstGeom>
        </p:spPr>
        <p:txBody>
          <a:bodyPr lIns="117825" tIns="117825" rIns="117825" bIns="117825" anchor="t" anchorCtr="0">
            <a:noAutofit/>
          </a:bodyPr>
          <a:lstStyle/>
          <a:p>
            <a:pPr marL="457200" lvl="0" indent="-228600" rtl="0">
              <a:lnSpc>
                <a:spcPct val="115000"/>
              </a:lnSpc>
              <a:spcBef>
                <a:spcPts val="0"/>
              </a:spcBef>
              <a:buClr>
                <a:srgbClr val="6B9462"/>
              </a:buClr>
              <a:buSzPct val="100000"/>
            </a:pPr>
            <a:r>
              <a:rPr lang="en-US" sz="3000" b="1">
                <a:solidFill>
                  <a:srgbClr val="6B9462"/>
                </a:solidFill>
              </a:rPr>
              <a:t>Enforcement is difficult</a:t>
            </a:r>
          </a:p>
          <a:p>
            <a:pPr marL="1371600" lvl="2" indent="-228600" rtl="0">
              <a:lnSpc>
                <a:spcPct val="115000"/>
              </a:lnSpc>
              <a:spcBef>
                <a:spcPts val="0"/>
              </a:spcBef>
              <a:buClr>
                <a:schemeClr val="dk1"/>
              </a:buClr>
              <a:buSzPct val="100000"/>
            </a:pPr>
            <a:r>
              <a:rPr lang="en-US" sz="3000">
                <a:solidFill>
                  <a:schemeClr val="dk1"/>
                </a:solidFill>
              </a:rPr>
              <a:t>Attribution is hard (evidence</a:t>
            </a:r>
            <a:br>
              <a:rPr lang="en-US" sz="3000">
                <a:solidFill>
                  <a:schemeClr val="dk1"/>
                </a:solidFill>
              </a:rPr>
            </a:br>
            <a:r>
              <a:rPr lang="en-US" sz="3000">
                <a:solidFill>
                  <a:schemeClr val="dk1"/>
                </a:solidFill>
              </a:rPr>
              <a:t>collection, forensics etc.)</a:t>
            </a:r>
          </a:p>
          <a:p>
            <a:pPr marL="457200" lvl="0" indent="-228600" rtl="0">
              <a:lnSpc>
                <a:spcPct val="115000"/>
              </a:lnSpc>
              <a:spcBef>
                <a:spcPts val="0"/>
              </a:spcBef>
              <a:buClr>
                <a:schemeClr val="dk1"/>
              </a:buClr>
              <a:buSzPct val="100000"/>
            </a:pPr>
            <a:r>
              <a:rPr lang="en-US" sz="3000">
                <a:solidFill>
                  <a:schemeClr val="dk1"/>
                </a:solidFill>
              </a:rPr>
              <a:t>Transnational nature of the Internet</a:t>
            </a:r>
          </a:p>
          <a:p>
            <a:pPr marL="457200" lvl="0" indent="-228600" rtl="0">
              <a:lnSpc>
                <a:spcPct val="115000"/>
              </a:lnSpc>
              <a:spcBef>
                <a:spcPts val="0"/>
              </a:spcBef>
              <a:spcAft>
                <a:spcPts val="1000"/>
              </a:spcAft>
              <a:buSzPct val="100000"/>
            </a:pPr>
            <a:r>
              <a:rPr lang="en-US" sz="3000" b="1">
                <a:solidFill>
                  <a:srgbClr val="6B9462"/>
                </a:solidFill>
              </a:rPr>
              <a:t>Cyber criminal ecosystem evolves </a:t>
            </a:r>
            <a:r>
              <a:rPr lang="en-US" sz="3000">
                <a:solidFill>
                  <a:schemeClr val="dk1"/>
                </a:solidFill>
              </a:rPr>
              <a:t>to undermine legal safeguards</a:t>
            </a:r>
          </a:p>
          <a:p>
            <a:pPr marL="0" lvl="0" indent="0" rtl="0">
              <a:lnSpc>
                <a:spcPct val="115000"/>
              </a:lnSpc>
              <a:spcBef>
                <a:spcPts val="0"/>
              </a:spcBef>
              <a:buNone/>
            </a:pPr>
            <a:endParaRPr sz="3000">
              <a:solidFill>
                <a:schemeClr val="dk1"/>
              </a:solidFill>
            </a:endParaRPr>
          </a:p>
        </p:txBody>
      </p:sp>
      <p:sp>
        <p:nvSpPr>
          <p:cNvPr id="91" name="Shape 9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Computer Abuse Laws Enforcement </a:t>
            </a:r>
          </a:p>
        </p:txBody>
      </p:sp>
      <p:sp>
        <p:nvSpPr>
          <p:cNvPr id="92" name="Shape 92"/>
          <p:cNvSpPr txBox="1"/>
          <p:nvPr/>
        </p:nvSpPr>
        <p:spPr>
          <a:xfrm>
            <a:off x="31500" y="819825"/>
            <a:ext cx="11924700" cy="1143000"/>
          </a:xfrm>
          <a:prstGeom prst="rect">
            <a:avLst/>
          </a:prstGeom>
          <a:noFill/>
          <a:ln>
            <a:noFill/>
          </a:ln>
        </p:spPr>
        <p:txBody>
          <a:bodyPr lIns="91425" tIns="91425" rIns="91425" bIns="91425" anchor="ctr" anchorCtr="0">
            <a:noAutofit/>
          </a:bodyPr>
          <a:lstStyle/>
          <a:p>
            <a:pPr lvl="0" algn="ctr" rtl="0">
              <a:lnSpc>
                <a:spcPct val="150000"/>
              </a:lnSpc>
              <a:spcBef>
                <a:spcPts val="0"/>
              </a:spcBef>
              <a:buNone/>
            </a:pPr>
            <a:r>
              <a:rPr lang="en-US" sz="3500" b="1">
                <a:solidFill>
                  <a:srgbClr val="4E75A8"/>
                </a:solidFill>
                <a:latin typeface="Gloria Hallelujah"/>
                <a:ea typeface="Gloria Hallelujah"/>
                <a:cs typeface="Gloria Hallelujah"/>
                <a:sym typeface="Gloria Hallelujah"/>
              </a:rPr>
              <a:t>Challenges:</a:t>
            </a:r>
          </a:p>
        </p:txBody>
      </p:sp>
      <p:pic>
        <p:nvPicPr>
          <p:cNvPr id="93" name="Shape 93"/>
          <p:cNvPicPr preferRelativeResize="0"/>
          <p:nvPr/>
        </p:nvPicPr>
        <p:blipFill>
          <a:blip r:embed="rId3">
            <a:alphaModFix/>
          </a:blip>
          <a:stretch>
            <a:fillRect/>
          </a:stretch>
        </p:blipFill>
        <p:spPr>
          <a:xfrm>
            <a:off x="7952325" y="1463800"/>
            <a:ext cx="2925175" cy="4547825"/>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2183</Words>
  <Application>Microsoft Macintosh PowerPoint</Application>
  <PresentationFormat>Custom</PresentationFormat>
  <Paragraphs>378</Paragraphs>
  <Slides>40</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Gloria Hallelujah</vt:lpstr>
      <vt:lpstr>Questrial</vt:lpstr>
      <vt:lpstr>1_591wF97</vt:lpstr>
      <vt:lpstr>Law, Ethics, and Privacy</vt:lpstr>
      <vt:lpstr>US Laws Related to Online Abuse</vt:lpstr>
      <vt:lpstr>Legal Deterrents Quiz</vt:lpstr>
      <vt:lpstr>Cost of Cybercrime Quiz</vt:lpstr>
      <vt:lpstr>US Computer Fraud and Abuse Act (CFAA)</vt:lpstr>
      <vt:lpstr>US Computer Fraud and Abuse Act (CFAA)</vt:lpstr>
      <vt:lpstr>Digital Millennium Copyright Act </vt:lpstr>
      <vt:lpstr>Digital Millennium Copyright Act </vt:lpstr>
      <vt:lpstr>Computer Abuse Laws Enforcement </vt:lpstr>
      <vt:lpstr>Melissa Virus Quiz</vt:lpstr>
      <vt:lpstr>Unauthorized Access Quiz</vt:lpstr>
      <vt:lpstr>DMCA Exclusions Quiz Solution</vt:lpstr>
      <vt:lpstr>Ethical Issues</vt:lpstr>
      <vt:lpstr>Computer Ethics Quiz</vt:lpstr>
      <vt:lpstr>Responsible Disclosure Quiz</vt:lpstr>
      <vt:lpstr>Privacy</vt:lpstr>
      <vt:lpstr>Privacy</vt:lpstr>
      <vt:lpstr>Privacy</vt:lpstr>
      <vt:lpstr>Privacy</vt:lpstr>
      <vt:lpstr>Privacy</vt:lpstr>
      <vt:lpstr>Right to Be Forgotten Quiz</vt:lpstr>
      <vt:lpstr>Threats to Privacy</vt:lpstr>
      <vt:lpstr>Threats to Privacy</vt:lpstr>
      <vt:lpstr>Privacy Threats to Online Tracking Info</vt:lpstr>
      <vt:lpstr>Example: Google Privacy Policy</vt:lpstr>
      <vt:lpstr>Example: Google Privacy Policy</vt:lpstr>
      <vt:lpstr>Example: Google Privacy Policy</vt:lpstr>
      <vt:lpstr>Example: Google Privacy Policy</vt:lpstr>
      <vt:lpstr>EFF Quiz</vt:lpstr>
      <vt:lpstr>Google Privacy Policy Quiz</vt:lpstr>
      <vt:lpstr>Legal Deterrents Quiz</vt:lpstr>
      <vt:lpstr>Facebook Privacy Policies</vt:lpstr>
      <vt:lpstr>Facebook Privacy Policies</vt:lpstr>
      <vt:lpstr>FTC Sanctions</vt:lpstr>
      <vt:lpstr>Privacy Enhancing Technologies</vt:lpstr>
      <vt:lpstr>Privacy Enhancing Technologies</vt:lpstr>
      <vt:lpstr>Controlling Tracking on the Internet</vt:lpstr>
      <vt:lpstr>Fandango Quiz</vt:lpstr>
      <vt:lpstr>Tracking Quiz</vt:lpstr>
      <vt:lpstr>Law, Ethics, and Privacy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Law, Ethics, and Privacy</dc:title>
  <cp:lastModifiedBy>Wenke Lee</cp:lastModifiedBy>
  <cp:revision>1</cp:revision>
  <dcterms:modified xsi:type="dcterms:W3CDTF">2015-11-19T17:49:24Z</dcterms:modified>
</cp:coreProperties>
</file>